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oto Sans T Chinese" panose="02020500000000000000" charset="-120"/>
      <p:regular r:id="rId10"/>
    </p:embeddedFont>
    <p:embeddedFont>
      <p:font typeface="Canva Sans" panose="02020500000000000000" charset="0"/>
      <p:regular r:id="rId11"/>
    </p:embeddedFont>
    <p:embeddedFont>
      <p:font typeface="Chewy" panose="02020500000000000000" charset="0"/>
      <p:regular r:id="rId12"/>
    </p:embeddedFont>
    <p:embeddedFont>
      <p:font typeface="Glacial Indifference" panose="02020500000000000000" charset="0"/>
      <p:regular r:id="rId13"/>
    </p:embeddedFont>
    <p:embeddedFont>
      <p:font typeface="Kollektif" panose="02020500000000000000" charset="0"/>
      <p:regular r:id="rId14"/>
    </p:embeddedFont>
    <p:embeddedFont>
      <p:font typeface="Kollektif Italics" panose="02020500000000000000" charset="0"/>
      <p:regular r:id="rId15"/>
    </p:embeddedFont>
    <p:embeddedFont>
      <p:font typeface="Montserrat Bold" panose="02020500000000000000" charset="0"/>
      <p:regular r:id="rId16"/>
    </p:embeddedFont>
    <p:embeddedFont>
      <p:font typeface="Open Sans" panose="020B0606030504020204" pitchFamily="34" charset="0"/>
      <p:regular r:id="rId17"/>
    </p:embeddedFont>
    <p:embeddedFont>
      <p:font typeface="Prata" panose="02020500000000000000" charset="0"/>
      <p:regular r:id="rId18"/>
    </p:embeddedFont>
    <p:embeddedFont>
      <p:font typeface="Telegraf Bold" panose="020205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video" Target="https://youtu.be/FCjTlD51cgY" TargetMode="External"/><Relationship Id="rId16" Type="http://schemas.openxmlformats.org/officeDocument/2006/relationships/image" Target="../media/image34.jpeg"/><Relationship Id="rId1" Type="http://schemas.openxmlformats.org/officeDocument/2006/relationships/video" Target="https://youtu.be/2ikh4eOo_5s" TargetMode="Externa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.jpe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hyperlink" Target="https://www.youtube.com/watch?v=HsNTXX1xLDA" TargetMode="External"/><Relationship Id="rId3" Type="http://schemas.openxmlformats.org/officeDocument/2006/relationships/image" Target="../media/image38.png"/><Relationship Id="rId21" Type="http://schemas.openxmlformats.org/officeDocument/2006/relationships/image" Target="../media/image55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jpeg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 rot="-151509">
            <a:off x="-682589" y="1617634"/>
            <a:ext cx="19653179" cy="5355491"/>
          </a:xfrm>
          <a:custGeom>
            <a:avLst/>
            <a:gdLst/>
            <a:ahLst/>
            <a:cxnLst/>
            <a:rect l="l" t="t" r="r" b="b"/>
            <a:pathLst>
              <a:path w="19653179" h="5355491">
                <a:moveTo>
                  <a:pt x="0" y="0"/>
                </a:moveTo>
                <a:lnTo>
                  <a:pt x="19653178" y="0"/>
                </a:lnTo>
                <a:lnTo>
                  <a:pt x="19653178" y="5355491"/>
                </a:lnTo>
                <a:lnTo>
                  <a:pt x="0" y="53554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grpSp>
        <p:nvGrpSpPr>
          <p:cNvPr id="6" name="Group 6"/>
          <p:cNvGrpSpPr/>
          <p:nvPr/>
        </p:nvGrpSpPr>
        <p:grpSpPr>
          <a:xfrm>
            <a:off x="1886471" y="4184168"/>
            <a:ext cx="486375" cy="707533"/>
            <a:chOff x="0" y="0"/>
            <a:chExt cx="812800" cy="11823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182385"/>
            </a:xfrm>
            <a:custGeom>
              <a:avLst/>
              <a:gdLst/>
              <a:ahLst/>
              <a:cxnLst/>
              <a:rect l="l" t="t" r="r" b="b"/>
              <a:pathLst>
                <a:path w="812800" h="1182385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182385"/>
                  </a:lnTo>
                  <a:lnTo>
                    <a:pt x="609600" y="1182385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63500"/>
              <a:ext cx="406400" cy="1118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25924" y="5262382"/>
            <a:ext cx="486375" cy="770449"/>
            <a:chOff x="0" y="0"/>
            <a:chExt cx="812800" cy="12875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287526"/>
            </a:xfrm>
            <a:custGeom>
              <a:avLst/>
              <a:gdLst/>
              <a:ahLst/>
              <a:cxnLst/>
              <a:rect l="l" t="t" r="r" b="b"/>
              <a:pathLst>
                <a:path w="812800" h="1287526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287526"/>
                  </a:lnTo>
                  <a:lnTo>
                    <a:pt x="609600" y="1287526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3200" y="63500"/>
              <a:ext cx="406400" cy="1224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2846" y="5379575"/>
            <a:ext cx="486375" cy="938984"/>
            <a:chOff x="0" y="0"/>
            <a:chExt cx="812800" cy="15691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569172"/>
            </a:xfrm>
            <a:custGeom>
              <a:avLst/>
              <a:gdLst/>
              <a:ahLst/>
              <a:cxnLst/>
              <a:rect l="l" t="t" r="r" b="b"/>
              <a:pathLst>
                <a:path w="812800" h="1569172">
                  <a:moveTo>
                    <a:pt x="406400" y="1569172"/>
                  </a:moveTo>
                  <a:lnTo>
                    <a:pt x="0" y="1162772"/>
                  </a:lnTo>
                  <a:lnTo>
                    <a:pt x="203200" y="1162772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1162772"/>
                  </a:lnTo>
                  <a:lnTo>
                    <a:pt x="812800" y="1162772"/>
                  </a:lnTo>
                  <a:lnTo>
                    <a:pt x="406400" y="1569172"/>
                  </a:ln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3200" y="-38100"/>
              <a:ext cx="406400" cy="1505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24599" y="5748157"/>
            <a:ext cx="486375" cy="1302058"/>
            <a:chOff x="0" y="0"/>
            <a:chExt cx="812800" cy="2175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175918"/>
            </a:xfrm>
            <a:custGeom>
              <a:avLst/>
              <a:gdLst/>
              <a:ahLst/>
              <a:cxnLst/>
              <a:rect l="l" t="t" r="r" b="b"/>
              <a:pathLst>
                <a:path w="812800" h="2175918">
                  <a:moveTo>
                    <a:pt x="406400" y="2175918"/>
                  </a:moveTo>
                  <a:lnTo>
                    <a:pt x="0" y="1769518"/>
                  </a:lnTo>
                  <a:lnTo>
                    <a:pt x="203200" y="1769518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1769518"/>
                  </a:lnTo>
                  <a:lnTo>
                    <a:pt x="812800" y="1769518"/>
                  </a:lnTo>
                  <a:lnTo>
                    <a:pt x="406400" y="2175918"/>
                  </a:ln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3200" y="-38100"/>
              <a:ext cx="406400" cy="2112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30662" y="2028493"/>
            <a:ext cx="486375" cy="1918105"/>
            <a:chOff x="0" y="0"/>
            <a:chExt cx="812800" cy="32054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3205416"/>
            </a:xfrm>
            <a:custGeom>
              <a:avLst/>
              <a:gdLst/>
              <a:ahLst/>
              <a:cxnLst/>
              <a:rect l="l" t="t" r="r" b="b"/>
              <a:pathLst>
                <a:path w="812800" h="3205416">
                  <a:moveTo>
                    <a:pt x="406400" y="3205416"/>
                  </a:moveTo>
                  <a:lnTo>
                    <a:pt x="0" y="2799016"/>
                  </a:lnTo>
                  <a:lnTo>
                    <a:pt x="203200" y="2799016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2799016"/>
                  </a:lnTo>
                  <a:lnTo>
                    <a:pt x="812800" y="2799016"/>
                  </a:lnTo>
                  <a:lnTo>
                    <a:pt x="406400" y="3205416"/>
                  </a:ln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3200" y="-38100"/>
              <a:ext cx="406400" cy="3141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47406" y="229539"/>
            <a:ext cx="5147333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 b="1" spc="114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ENGLISH SECTION (2024-2025)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7516" y="1806554"/>
            <a:ext cx="4636982" cy="41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Art of Persuasion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7406" y="2363163"/>
            <a:ext cx="4636982" cy="211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</a:pPr>
            <a:r>
              <a:rPr lang="en-US" sz="2000" dirty="0">
                <a:solidFill>
                  <a:srgbClr val="3B3B3B"/>
                </a:solidFill>
                <a:latin typeface="Open Sans"/>
                <a:ea typeface="Open Sans"/>
                <a:cs typeface="Open Sans"/>
                <a:sym typeface="Open Sans"/>
              </a:rPr>
              <a:t>Enhancements include updated materials, better organization and the speech analysis tests.</a:t>
            </a:r>
          </a:p>
          <a:p>
            <a:pPr marL="0" lvl="0" indent="0" algn="just">
              <a:lnSpc>
                <a:spcPts val="2800"/>
              </a:lnSpc>
            </a:pPr>
            <a:r>
              <a:rPr lang="en-US" sz="2000" dirty="0">
                <a:solidFill>
                  <a:srgbClr val="3B3B3B"/>
                </a:solidFill>
                <a:latin typeface="Open Sans"/>
                <a:ea typeface="Open Sans"/>
                <a:cs typeface="Open Sans"/>
                <a:sym typeface="Open Sans"/>
              </a:rPr>
              <a:t>John, Angus, Christopher, Rhett &amp; Betty (Departed colleagues: Kate and Michelle)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50621" y="1318804"/>
            <a:ext cx="4636982" cy="41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University English II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94739" y="1979150"/>
            <a:ext cx="4528003" cy="281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3B3B3B"/>
                </a:solidFill>
                <a:latin typeface="Open Sans"/>
                <a:ea typeface="Open Sans"/>
                <a:cs typeface="Open Sans"/>
                <a:sym typeface="Open Sans"/>
              </a:rPr>
              <a:t>The materials have been further revised in accordance with feedback received, focusing on exemplar-based teaching and the implementation of Move structures.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3B3B3B"/>
                </a:solidFill>
                <a:latin typeface="Open Sans"/>
                <a:ea typeface="Open Sans"/>
                <a:cs typeface="Open Sans"/>
                <a:sym typeface="Open Sans"/>
              </a:rPr>
              <a:t>Ellie, John, Louisa, Paul, Andrew, Emma, Betty, Simon (Departed colleague: Vince)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94320" y="7207695"/>
            <a:ext cx="4636982" cy="38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English-in-the-Discipline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20064" y="7783032"/>
            <a:ext cx="4785494" cy="220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00"/>
              </a:lnSpc>
            </a:pPr>
            <a:r>
              <a:rPr lang="en-US" sz="2000" dirty="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000" u="none" strike="noStrike" dirty="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ew heights in figures and student numbers. Keep enhancing its services and exploring new service models. Improvements in IT may be necessary.</a:t>
            </a:r>
          </a:p>
          <a:p>
            <a:pPr marL="0" lvl="0" indent="0" algn="just">
              <a:lnSpc>
                <a:spcPts val="2500"/>
              </a:lnSpc>
            </a:pPr>
            <a:endParaRPr lang="en-US" sz="2000" u="none" strike="noStrike" dirty="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500"/>
              </a:lnSpc>
            </a:pPr>
            <a:r>
              <a:rPr lang="en-US" sz="2000" u="none" strike="noStrike" dirty="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Nancy, Angus, Emma, Meilin, Simon, and contributions from other teachers.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7406" y="6280460"/>
            <a:ext cx="4636982" cy="396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b="1" u="none" strike="noStrike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University English 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7516" y="6764519"/>
            <a:ext cx="4085364" cy="352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3B3B3B"/>
                </a:solidFill>
                <a:latin typeface="Open Sans"/>
                <a:ea typeface="Open Sans"/>
                <a:cs typeface="Open Sans"/>
                <a:sym typeface="Open Sans"/>
              </a:rPr>
              <a:t>Submitted a syllabus change that emphasizes an increased focus on AI in teaching and learning, along with the inclusion of argumentation models.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3B3B3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3B3B3B"/>
                </a:solidFill>
                <a:latin typeface="Open Sans"/>
                <a:ea typeface="Open Sans"/>
                <a:cs typeface="Open Sans"/>
                <a:sym typeface="Open Sans"/>
              </a:rPr>
              <a:t>Leo, John, Rita, Ashley, Andrew, Angus, Oscar, Mable, Simon, Nancy (Departed colleague:  Michelle)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67549" y="4784399"/>
            <a:ext cx="4487715" cy="361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80"/>
              </a:lnSpc>
              <a:spcBef>
                <a:spcPct val="0"/>
              </a:spcBef>
            </a:pPr>
            <a:r>
              <a:rPr lang="en-US" sz="212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Opportunities and Challenges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365199" y="5322425"/>
            <a:ext cx="4687629" cy="72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just">
              <a:lnSpc>
                <a:spcPts val="2999"/>
              </a:lnSpc>
              <a:buFont typeface="Arial"/>
              <a:buChar char="•"/>
            </a:pP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EEGC (UE0) has now become a prerequisite.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67635" y="6179272"/>
            <a:ext cx="4687629" cy="146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just">
              <a:lnSpc>
                <a:spcPts val="2999"/>
              </a:lnSpc>
              <a:buFont typeface="Arial"/>
              <a:buChar char="•"/>
            </a:pPr>
            <a:r>
              <a:rPr lang="en-US" sz="1999" u="none" strike="noStrike" dirty="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Significant changes to the curriculum: UEI being offered throughout the year UEII will be </a:t>
            </a:r>
            <a:r>
              <a:rPr lang="en-US" sz="1999" u="none" strike="noStrike" dirty="0" err="1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offfered</a:t>
            </a:r>
            <a:r>
              <a:rPr lang="en-US" sz="1999" u="none" strike="noStrike" dirty="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in the second year.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65199" y="7703489"/>
            <a:ext cx="4690065" cy="109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just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lass size requirement has introduced fluctuations in teaching loads.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67635" y="8838625"/>
            <a:ext cx="4690065" cy="109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just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More non-jupas admissions could have implications on English proficiency.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2184863" y="3442744"/>
            <a:ext cx="563789" cy="1077585"/>
            <a:chOff x="0" y="0"/>
            <a:chExt cx="812800" cy="155352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1553526"/>
            </a:xfrm>
            <a:custGeom>
              <a:avLst/>
              <a:gdLst/>
              <a:ahLst/>
              <a:cxnLst/>
              <a:rect l="l" t="t" r="r" b="b"/>
              <a:pathLst>
                <a:path w="812800" h="1553526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553526"/>
                  </a:lnTo>
                  <a:lnTo>
                    <a:pt x="609600" y="1553526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03200" y="63500"/>
              <a:ext cx="406400" cy="1490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387602" y="556895"/>
            <a:ext cx="3745907" cy="396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b="1" u="none" strike="noStrike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Credit-bearing courses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611295" y="1172668"/>
            <a:ext cx="3147136" cy="246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3B3B3B"/>
                </a:solidFill>
                <a:latin typeface="Open Sans"/>
                <a:ea typeface="Open Sans"/>
                <a:cs typeface="Open Sans"/>
                <a:sym typeface="Open Sans"/>
              </a:rPr>
              <a:t>New course offerings (service-learning) and changes in coordination.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3B3B3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3B3B3B"/>
                </a:solidFill>
                <a:latin typeface="Open Sans"/>
                <a:ea typeface="Open Sans"/>
                <a:cs typeface="Open Sans"/>
                <a:sym typeface="Open Sans"/>
              </a:rPr>
              <a:t>Simon, Meilin, Louisa, Betty, Rita, John, Emma, Paul 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730241" y="204815"/>
            <a:ext cx="1442586" cy="37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CMDC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4730241" y="1909961"/>
            <a:ext cx="486375" cy="1037028"/>
            <a:chOff x="0" y="0"/>
            <a:chExt cx="812800" cy="173301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1733016"/>
            </a:xfrm>
            <a:custGeom>
              <a:avLst/>
              <a:gdLst/>
              <a:ahLst/>
              <a:cxnLst/>
              <a:rect l="l" t="t" r="r" b="b"/>
              <a:pathLst>
                <a:path w="812800" h="1733016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733016"/>
                  </a:lnTo>
                  <a:lnTo>
                    <a:pt x="609600" y="1733016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03200" y="63500"/>
              <a:ext cx="406400" cy="1669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4730241" y="614045"/>
            <a:ext cx="2830037" cy="129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51"/>
              </a:lnSpc>
            </a:pPr>
            <a:r>
              <a:rPr lang="en-US" sz="1899" dirty="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20+ discussion items and 10 courses reviewed</a:t>
            </a:r>
          </a:p>
          <a:p>
            <a:pPr marL="0" lvl="0" indent="0" algn="just">
              <a:lnSpc>
                <a:spcPts val="2051"/>
              </a:lnSpc>
            </a:pPr>
            <a:r>
              <a:rPr lang="en-US" sz="1899" dirty="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Ellie, Caleb, Ashley, Nancy, John, Angus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222742" y="6774044"/>
            <a:ext cx="2818607" cy="763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Advanced English for postgrads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222742" y="7748069"/>
            <a:ext cx="2818607" cy="177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60"/>
              </a:lnSpc>
            </a:pPr>
            <a:r>
              <a:rPr lang="en-US" sz="2000" dirty="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New workshops, enhanced course focus, and new skills training.</a:t>
            </a:r>
          </a:p>
          <a:p>
            <a:pPr marL="0" lvl="0" indent="0" algn="l">
              <a:lnSpc>
                <a:spcPts val="2360"/>
              </a:lnSpc>
            </a:pPr>
            <a:endParaRPr lang="en-US" sz="2000" dirty="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360"/>
              </a:lnSpc>
            </a:pPr>
            <a:r>
              <a:rPr lang="en-US" sz="2000" dirty="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Ellie &amp; Meilin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1361251" y="4905930"/>
            <a:ext cx="486375" cy="1534348"/>
            <a:chOff x="0" y="0"/>
            <a:chExt cx="812800" cy="256410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2564106"/>
            </a:xfrm>
            <a:custGeom>
              <a:avLst/>
              <a:gdLst/>
              <a:ahLst/>
              <a:cxnLst/>
              <a:rect l="l" t="t" r="r" b="b"/>
              <a:pathLst>
                <a:path w="812800" h="2564106">
                  <a:moveTo>
                    <a:pt x="406400" y="2564106"/>
                  </a:moveTo>
                  <a:lnTo>
                    <a:pt x="0" y="2157706"/>
                  </a:lnTo>
                  <a:lnTo>
                    <a:pt x="203200" y="2157706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2157706"/>
                  </a:lnTo>
                  <a:lnTo>
                    <a:pt x="812800" y="2157706"/>
                  </a:lnTo>
                  <a:lnTo>
                    <a:pt x="406400" y="2564106"/>
                  </a:ln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203200" y="-38100"/>
              <a:ext cx="406400" cy="2500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8" grpId="0"/>
      <p:bldP spid="39" grpId="0"/>
      <p:bldP spid="40" grpId="0"/>
      <p:bldP spid="44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AutoShape 5"/>
          <p:cNvSpPr/>
          <p:nvPr/>
        </p:nvSpPr>
        <p:spPr>
          <a:xfrm rot="2535986">
            <a:off x="16271390" y="2659723"/>
            <a:ext cx="1266466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HK"/>
          </a:p>
        </p:txBody>
      </p:sp>
      <p:sp>
        <p:nvSpPr>
          <p:cNvPr id="6" name="AutoShape 6"/>
          <p:cNvSpPr/>
          <p:nvPr/>
        </p:nvSpPr>
        <p:spPr>
          <a:xfrm rot="-3206679">
            <a:off x="16456114" y="7526328"/>
            <a:ext cx="918209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HK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650440" y="2649848"/>
            <a:ext cx="4991800" cy="4991800"/>
            <a:chOff x="0" y="0"/>
            <a:chExt cx="1708150" cy="1708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B2A6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119056" y="897809"/>
            <a:ext cx="1681579" cy="1681579"/>
            <a:chOff x="0" y="0"/>
            <a:chExt cx="14400530" cy="144005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-5400000">
            <a:off x="15119056" y="7707612"/>
            <a:ext cx="1681579" cy="1681579"/>
            <a:chOff x="0" y="0"/>
            <a:chExt cx="14400530" cy="144005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5314755" y="5130003"/>
            <a:ext cx="335686" cy="31488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HK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-2700000">
            <a:off x="13331328" y="4304958"/>
            <a:ext cx="1681579" cy="1681579"/>
            <a:chOff x="0" y="0"/>
            <a:chExt cx="14400530" cy="144005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16" name="Freeform 16"/>
          <p:cNvSpPr/>
          <p:nvPr/>
        </p:nvSpPr>
        <p:spPr>
          <a:xfrm rot="3931759">
            <a:off x="12628173" y="1853268"/>
            <a:ext cx="1699046" cy="2519498"/>
          </a:xfrm>
          <a:custGeom>
            <a:avLst/>
            <a:gdLst/>
            <a:ahLst/>
            <a:cxnLst/>
            <a:rect l="l" t="t" r="r" b="b"/>
            <a:pathLst>
              <a:path w="1699046" h="2519498">
                <a:moveTo>
                  <a:pt x="0" y="0"/>
                </a:moveTo>
                <a:lnTo>
                  <a:pt x="1699045" y="0"/>
                </a:lnTo>
                <a:lnTo>
                  <a:pt x="1699045" y="2519498"/>
                </a:lnTo>
                <a:lnTo>
                  <a:pt x="0" y="2519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7" name="Freeform 17"/>
          <p:cNvSpPr/>
          <p:nvPr/>
        </p:nvSpPr>
        <p:spPr>
          <a:xfrm rot="3931759">
            <a:off x="12628173" y="6834407"/>
            <a:ext cx="1699046" cy="2519498"/>
          </a:xfrm>
          <a:custGeom>
            <a:avLst/>
            <a:gdLst/>
            <a:ahLst/>
            <a:cxnLst/>
            <a:rect l="l" t="t" r="r" b="b"/>
            <a:pathLst>
              <a:path w="1699046" h="2519498">
                <a:moveTo>
                  <a:pt x="0" y="0"/>
                </a:moveTo>
                <a:lnTo>
                  <a:pt x="1699045" y="0"/>
                </a:lnTo>
                <a:lnTo>
                  <a:pt x="1699045" y="2519498"/>
                </a:lnTo>
                <a:lnTo>
                  <a:pt x="0" y="2519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grpSp>
        <p:nvGrpSpPr>
          <p:cNvPr id="18" name="Group 18"/>
          <p:cNvGrpSpPr/>
          <p:nvPr/>
        </p:nvGrpSpPr>
        <p:grpSpPr>
          <a:xfrm>
            <a:off x="12359400" y="1809902"/>
            <a:ext cx="1679891" cy="16798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59400" y="6713649"/>
            <a:ext cx="1679891" cy="167989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13949414" y="3028279"/>
            <a:ext cx="1968885" cy="993359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HK"/>
          </a:p>
        </p:txBody>
      </p:sp>
      <p:sp>
        <p:nvSpPr>
          <p:cNvPr id="25" name="AutoShape 25"/>
          <p:cNvSpPr/>
          <p:nvPr/>
        </p:nvSpPr>
        <p:spPr>
          <a:xfrm flipV="1">
            <a:off x="13954753" y="6237678"/>
            <a:ext cx="1948183" cy="948238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HK"/>
          </a:p>
        </p:txBody>
      </p:sp>
      <p:sp>
        <p:nvSpPr>
          <p:cNvPr id="26" name="Freeform 26"/>
          <p:cNvSpPr/>
          <p:nvPr/>
        </p:nvSpPr>
        <p:spPr>
          <a:xfrm rot="3017615">
            <a:off x="16267603" y="8291024"/>
            <a:ext cx="2774852" cy="4114800"/>
          </a:xfrm>
          <a:custGeom>
            <a:avLst/>
            <a:gdLst/>
            <a:ahLst/>
            <a:cxnLst/>
            <a:rect l="l" t="t" r="r" b="b"/>
            <a:pathLst>
              <a:path w="2774852" h="4114800">
                <a:moveTo>
                  <a:pt x="0" y="0"/>
                </a:moveTo>
                <a:lnTo>
                  <a:pt x="2774852" y="0"/>
                </a:lnTo>
                <a:lnTo>
                  <a:pt x="27748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27" name="Freeform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145390">
            <a:off x="13089484" y="3179023"/>
            <a:ext cx="8198354" cy="4044930"/>
          </a:xfrm>
          <a:custGeom>
            <a:avLst/>
            <a:gdLst/>
            <a:ahLst/>
            <a:cxnLst/>
            <a:rect l="l" t="t" r="r" b="b"/>
            <a:pathLst>
              <a:path w="8198354" h="4044930">
                <a:moveTo>
                  <a:pt x="0" y="0"/>
                </a:moveTo>
                <a:lnTo>
                  <a:pt x="8198354" y="0"/>
                </a:lnTo>
                <a:lnTo>
                  <a:pt x="8198354" y="4044930"/>
                </a:lnTo>
                <a:lnTo>
                  <a:pt x="0" y="4044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11" b="-511"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28" name="Freeform 28"/>
          <p:cNvSpPr/>
          <p:nvPr/>
        </p:nvSpPr>
        <p:spPr>
          <a:xfrm>
            <a:off x="13638501" y="4652149"/>
            <a:ext cx="1019023" cy="1002348"/>
          </a:xfrm>
          <a:custGeom>
            <a:avLst/>
            <a:gdLst/>
            <a:ahLst/>
            <a:cxnLst/>
            <a:rect l="l" t="t" r="r" b="b"/>
            <a:pathLst>
              <a:path w="1019023" h="1002348">
                <a:moveTo>
                  <a:pt x="0" y="0"/>
                </a:moveTo>
                <a:lnTo>
                  <a:pt x="1019023" y="0"/>
                </a:lnTo>
                <a:lnTo>
                  <a:pt x="1019023" y="1002348"/>
                </a:lnTo>
                <a:lnTo>
                  <a:pt x="0" y="10023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29" name="Freeform 29"/>
          <p:cNvSpPr/>
          <p:nvPr/>
        </p:nvSpPr>
        <p:spPr>
          <a:xfrm>
            <a:off x="12722855" y="2173357"/>
            <a:ext cx="952981" cy="952981"/>
          </a:xfrm>
          <a:custGeom>
            <a:avLst/>
            <a:gdLst/>
            <a:ahLst/>
            <a:cxnLst/>
            <a:rect l="l" t="t" r="r" b="b"/>
            <a:pathLst>
              <a:path w="952981" h="952981">
                <a:moveTo>
                  <a:pt x="0" y="0"/>
                </a:moveTo>
                <a:lnTo>
                  <a:pt x="952981" y="0"/>
                </a:lnTo>
                <a:lnTo>
                  <a:pt x="952981" y="952981"/>
                </a:lnTo>
                <a:lnTo>
                  <a:pt x="0" y="952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grpSp>
        <p:nvGrpSpPr>
          <p:cNvPr id="30" name="Group 30"/>
          <p:cNvGrpSpPr/>
          <p:nvPr/>
        </p:nvGrpSpPr>
        <p:grpSpPr>
          <a:xfrm>
            <a:off x="204795" y="7908229"/>
            <a:ext cx="681030" cy="681030"/>
            <a:chOff x="0" y="0"/>
            <a:chExt cx="908040" cy="90804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908040" cy="908040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96460" y="196460"/>
              <a:ext cx="515120" cy="515120"/>
            </a:xfrm>
            <a:custGeom>
              <a:avLst/>
              <a:gdLst/>
              <a:ahLst/>
              <a:cxnLst/>
              <a:rect l="l" t="t" r="r" b="b"/>
              <a:pathLst>
                <a:path w="515120" h="515120">
                  <a:moveTo>
                    <a:pt x="0" y="0"/>
                  </a:moveTo>
                  <a:lnTo>
                    <a:pt x="515120" y="0"/>
                  </a:lnTo>
                  <a:lnTo>
                    <a:pt x="515120" y="515120"/>
                  </a:lnTo>
                  <a:lnTo>
                    <a:pt x="0" y="51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35" name="Freeform 35"/>
          <p:cNvSpPr/>
          <p:nvPr/>
        </p:nvSpPr>
        <p:spPr>
          <a:xfrm>
            <a:off x="15361173" y="1373928"/>
            <a:ext cx="1280603" cy="728343"/>
          </a:xfrm>
          <a:custGeom>
            <a:avLst/>
            <a:gdLst/>
            <a:ahLst/>
            <a:cxnLst/>
            <a:rect l="l" t="t" r="r" b="b"/>
            <a:pathLst>
              <a:path w="1280603" h="728343">
                <a:moveTo>
                  <a:pt x="0" y="0"/>
                </a:moveTo>
                <a:lnTo>
                  <a:pt x="1280603" y="0"/>
                </a:lnTo>
                <a:lnTo>
                  <a:pt x="1280603" y="728343"/>
                </a:lnTo>
                <a:lnTo>
                  <a:pt x="0" y="7283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6" name="Freeform 36"/>
          <p:cNvSpPr/>
          <p:nvPr/>
        </p:nvSpPr>
        <p:spPr>
          <a:xfrm>
            <a:off x="15474347" y="8095072"/>
            <a:ext cx="1054255" cy="906659"/>
          </a:xfrm>
          <a:custGeom>
            <a:avLst/>
            <a:gdLst/>
            <a:ahLst/>
            <a:cxnLst/>
            <a:rect l="l" t="t" r="r" b="b"/>
            <a:pathLst>
              <a:path w="1054255" h="906659">
                <a:moveTo>
                  <a:pt x="0" y="0"/>
                </a:moveTo>
                <a:lnTo>
                  <a:pt x="1054255" y="0"/>
                </a:lnTo>
                <a:lnTo>
                  <a:pt x="1054255" y="906659"/>
                </a:lnTo>
                <a:lnTo>
                  <a:pt x="0" y="9066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7" name="Freeform 37"/>
          <p:cNvSpPr/>
          <p:nvPr/>
        </p:nvSpPr>
        <p:spPr>
          <a:xfrm>
            <a:off x="12613623" y="7026765"/>
            <a:ext cx="1062213" cy="1047608"/>
          </a:xfrm>
          <a:custGeom>
            <a:avLst/>
            <a:gdLst/>
            <a:ahLst/>
            <a:cxnLst/>
            <a:rect l="l" t="t" r="r" b="b"/>
            <a:pathLst>
              <a:path w="1062213" h="1047608">
                <a:moveTo>
                  <a:pt x="0" y="0"/>
                </a:moveTo>
                <a:lnTo>
                  <a:pt x="1062213" y="0"/>
                </a:lnTo>
                <a:lnTo>
                  <a:pt x="1062213" y="1047608"/>
                </a:lnTo>
                <a:lnTo>
                  <a:pt x="0" y="10476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8" name="TextBox 38"/>
          <p:cNvSpPr txBox="1"/>
          <p:nvPr/>
        </p:nvSpPr>
        <p:spPr>
          <a:xfrm>
            <a:off x="1028700" y="409670"/>
            <a:ext cx="10552435" cy="38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51"/>
              </a:lnSpc>
            </a:pPr>
            <a:r>
              <a:rPr lang="en-US" sz="2700" b="1" spc="81">
                <a:solidFill>
                  <a:srgbClr val="CB2B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FULFILLING NEW MISSIONS BY OCTOBER 2026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1700000"/>
            <a:ext cx="4836343" cy="147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‘A </a:t>
            </a:r>
            <a:r>
              <a:rPr lang="en-US" sz="2100" b="1" dirty="0">
                <a:solidFill>
                  <a:srgbClr val="CA2A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comprehensive strategy</a:t>
            </a:r>
            <a:r>
              <a:rPr lang="en-US" sz="2100" b="1" dirty="0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combining face-to-face teaching with AI tools for tutoring and feedback.’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9363" y="4208461"/>
            <a:ext cx="4636982" cy="147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‘The </a:t>
            </a:r>
            <a:r>
              <a:rPr lang="en-US" sz="2100" b="1">
                <a:solidFill>
                  <a:srgbClr val="CB2B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flipped classroom model</a:t>
            </a: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will engage students with technology-enhanced learning materials’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5923" y="6416161"/>
            <a:ext cx="4636982" cy="72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‘Mastery of </a:t>
            </a:r>
            <a:r>
              <a:rPr lang="en-US" sz="2100" b="1">
                <a:solidFill>
                  <a:srgbClr val="CB2B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componential skills</a:t>
            </a: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’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399180" y="4208461"/>
            <a:ext cx="4636982" cy="147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‘Creating informal, community-focused spaces for students’ language practice </a:t>
            </a:r>
            <a:r>
              <a:rPr lang="en-US" sz="2100" b="1">
                <a:solidFill>
                  <a:srgbClr val="CB2B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student residences</a:t>
            </a: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.’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99180" y="1660993"/>
            <a:ext cx="4636982" cy="184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‘Teacher feedback, </a:t>
            </a:r>
            <a:r>
              <a:rPr lang="en-US" sz="2100" b="1">
                <a:solidFill>
                  <a:srgbClr val="CB2B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AI-mediated strategies and peer-assisted models</a:t>
            </a: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will be</a:t>
            </a:r>
            <a:r>
              <a:rPr lang="en-US" sz="2100" b="1">
                <a:solidFill>
                  <a:srgbClr val="CA2A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blended</a:t>
            </a: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to optimise personalised and scalable language support.’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404364" y="302945"/>
            <a:ext cx="4636982" cy="115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99"/>
              </a:lnSpc>
              <a:spcBef>
                <a:spcPct val="0"/>
              </a:spcBef>
            </a:pPr>
            <a:r>
              <a:rPr lang="en-US" sz="1599" spc="47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New initatives start in </a:t>
            </a:r>
            <a:r>
              <a:rPr lang="en-US" sz="1599" u="none" strike="noStrike" spc="47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July, 2025</a:t>
            </a:r>
          </a:p>
          <a:p>
            <a:pPr marL="0" lvl="0" indent="0" algn="just">
              <a:lnSpc>
                <a:spcPts val="2399"/>
              </a:lnSpc>
              <a:spcBef>
                <a:spcPct val="0"/>
              </a:spcBef>
            </a:pPr>
            <a:r>
              <a:rPr lang="en-US" sz="1599" u="none" strike="noStrike" spc="47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(after 18 months) and due Jan 2026</a:t>
            </a:r>
          </a:p>
          <a:p>
            <a:pPr marL="0" lvl="0" indent="0" algn="just">
              <a:lnSpc>
                <a:spcPts val="2399"/>
              </a:lnSpc>
              <a:spcBef>
                <a:spcPct val="0"/>
              </a:spcBef>
            </a:pPr>
            <a:r>
              <a:rPr lang="en-US" sz="1599" u="none" strike="noStrike" spc="47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Outcomes expected by Oct 2026</a:t>
            </a:r>
          </a:p>
          <a:p>
            <a:pPr marL="0" lvl="0" indent="0" algn="just">
              <a:lnSpc>
                <a:spcPts val="2399"/>
              </a:lnSpc>
              <a:spcBef>
                <a:spcPct val="0"/>
              </a:spcBef>
            </a:pPr>
            <a:endParaRPr lang="en-US" sz="1599" u="none" strike="noStrike" spc="47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29363" y="7398169"/>
            <a:ext cx="4636982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50"/>
              </a:lnSpc>
              <a:spcBef>
                <a:spcPct val="0"/>
              </a:spcBef>
            </a:pPr>
            <a:r>
              <a:rPr lang="en-US" sz="1500" spc="44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Who assesses?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28700" y="8210644"/>
            <a:ext cx="4636982" cy="174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‘</a:t>
            </a:r>
            <a:r>
              <a:rPr lang="en-US" sz="2000" b="1">
                <a:solidFill>
                  <a:srgbClr val="CA2A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Capstone-specific language mentoring</a:t>
            </a:r>
            <a:r>
              <a:rPr lang="en-US" sz="20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will offer personalised guidance for students’ project planning and revision, with co-assessment with subject teachers’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399180" y="6396868"/>
            <a:ext cx="4636982" cy="147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‘Documenting good teaching and learning practices and showcasing via appropriate channels’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304917" y="8313373"/>
            <a:ext cx="5178993" cy="1544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‘</a:t>
            </a:r>
            <a:r>
              <a:rPr lang="en-US" sz="2199" b="1">
                <a:solidFill>
                  <a:srgbClr val="CA2A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Immersive exchange programmes</a:t>
            </a: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virtual exchange opportunities connect students with the globe (internationalisation)’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 rot="-5400000">
            <a:off x="3384352" y="3471033"/>
            <a:ext cx="7356135" cy="5820542"/>
          </a:xfrm>
          <a:custGeom>
            <a:avLst/>
            <a:gdLst/>
            <a:ahLst/>
            <a:cxnLst/>
            <a:rect l="l" t="t" r="r" b="b"/>
            <a:pathLst>
              <a:path w="7356135" h="5820542">
                <a:moveTo>
                  <a:pt x="0" y="0"/>
                </a:moveTo>
                <a:lnTo>
                  <a:pt x="7356135" y="0"/>
                </a:lnTo>
                <a:lnTo>
                  <a:pt x="7356135" y="5820542"/>
                </a:lnTo>
                <a:lnTo>
                  <a:pt x="0" y="5820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grpSp>
        <p:nvGrpSpPr>
          <p:cNvPr id="6" name="Group 6"/>
          <p:cNvGrpSpPr/>
          <p:nvPr/>
        </p:nvGrpSpPr>
        <p:grpSpPr>
          <a:xfrm>
            <a:off x="5433183" y="3120471"/>
            <a:ext cx="2634695" cy="6856132"/>
            <a:chOff x="0" y="0"/>
            <a:chExt cx="3369634" cy="87686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9634" cy="8768625"/>
            </a:xfrm>
            <a:custGeom>
              <a:avLst/>
              <a:gdLst/>
              <a:ahLst/>
              <a:cxnLst/>
              <a:rect l="l" t="t" r="r" b="b"/>
              <a:pathLst>
                <a:path w="3369634" h="8768625">
                  <a:moveTo>
                    <a:pt x="306483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463825"/>
                  </a:lnTo>
                  <a:cubicBezTo>
                    <a:pt x="0" y="8632734"/>
                    <a:pt x="135890" y="8768625"/>
                    <a:pt x="304800" y="8768625"/>
                  </a:cubicBezTo>
                  <a:lnTo>
                    <a:pt x="3064834" y="8768625"/>
                  </a:lnTo>
                  <a:cubicBezTo>
                    <a:pt x="3233744" y="8768625"/>
                    <a:pt x="3369634" y="8632734"/>
                    <a:pt x="3369634" y="8463825"/>
                  </a:cubicBezTo>
                  <a:lnTo>
                    <a:pt x="3369634" y="304800"/>
                  </a:lnTo>
                  <a:cubicBezTo>
                    <a:pt x="3369634" y="135890"/>
                    <a:pt x="3233744" y="0"/>
                    <a:pt x="3064834" y="0"/>
                  </a:cubicBezTo>
                  <a:close/>
                </a:path>
              </a:pathLst>
            </a:custGeom>
            <a:solidFill>
              <a:srgbClr val="33A685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79909" y="3120471"/>
            <a:ext cx="2244684" cy="3676836"/>
            <a:chOff x="0" y="0"/>
            <a:chExt cx="2311400" cy="37861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1400" cy="3786118"/>
            </a:xfrm>
            <a:custGeom>
              <a:avLst/>
              <a:gdLst/>
              <a:ahLst/>
              <a:cxnLst/>
              <a:rect l="l" t="t" r="r" b="b"/>
              <a:pathLst>
                <a:path w="2311400" h="3786118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481318"/>
                  </a:lnTo>
                  <a:cubicBezTo>
                    <a:pt x="0" y="3650228"/>
                    <a:pt x="135890" y="3786118"/>
                    <a:pt x="304800" y="3786118"/>
                  </a:cubicBezTo>
                  <a:lnTo>
                    <a:pt x="2006600" y="3786118"/>
                  </a:lnTo>
                  <a:cubicBezTo>
                    <a:pt x="2175510" y="3786118"/>
                    <a:pt x="2311400" y="3650228"/>
                    <a:pt x="2311400" y="3481318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43374" y="2703236"/>
            <a:ext cx="834471" cy="83447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2A6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61699" y="2751542"/>
            <a:ext cx="834471" cy="83447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2A6"/>
            </a:solidFill>
          </p:spPr>
          <p:txBody>
            <a:bodyPr/>
            <a:lstStyle/>
            <a:p>
              <a:endParaRPr lang="en-HK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469335" y="-72125"/>
            <a:ext cx="1637330" cy="1156364"/>
          </a:xfrm>
          <a:custGeom>
            <a:avLst/>
            <a:gdLst/>
            <a:ahLst/>
            <a:cxnLst/>
            <a:rect l="l" t="t" r="r" b="b"/>
            <a:pathLst>
              <a:path w="1637330" h="1156364">
                <a:moveTo>
                  <a:pt x="0" y="0"/>
                </a:moveTo>
                <a:lnTo>
                  <a:pt x="1637330" y="0"/>
                </a:lnTo>
                <a:lnTo>
                  <a:pt x="1637330" y="1156365"/>
                </a:lnTo>
                <a:lnTo>
                  <a:pt x="0" y="11563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7" name="TextBox 17"/>
          <p:cNvSpPr txBox="1"/>
          <p:nvPr/>
        </p:nvSpPr>
        <p:spPr>
          <a:xfrm>
            <a:off x="1792240" y="429858"/>
            <a:ext cx="15008728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b="1" spc="114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INTERCULTURAL IMMERSIVE EXCHANGE 2024-2025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8225" y="2796086"/>
            <a:ext cx="4636982" cy="37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Study years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8225" y="6759208"/>
            <a:ext cx="4636982" cy="37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did they go?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20274" y="1682155"/>
            <a:ext cx="4636982" cy="78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Pre-trip data: The students this year are highly motivated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20274" y="3111627"/>
            <a:ext cx="4636982" cy="350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9"/>
              </a:lnSpc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Agency in different ratings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Intercultural awareness: 4.44/5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Language proficiency confidence: 4.14/5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Understanding of Sustainable Development Goals (SDGs): 4.31/5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News awareness: 4.25/5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Recognition of global citizenship importance: 4.44/5</a:t>
            </a:r>
          </a:p>
          <a:p>
            <a:pPr marL="410208" lvl="1" indent="-205104" algn="just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Whole-person's mindset: 4.48/5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13377" y="7136562"/>
            <a:ext cx="463698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do they mean?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32353" y="7759110"/>
            <a:ext cx="4636982" cy="13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r>
              <a:rPr lang="en-US" sz="17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The Intercu</a:t>
            </a:r>
            <a:r>
              <a:rPr lang="en-US" sz="17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ltural Awareness items moved together the most strongly, meaning this theme is the most clearly defined pattern in students’ responses.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73345" y="2877266"/>
            <a:ext cx="57453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91669" y="2925573"/>
            <a:ext cx="57453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38225" y="1547150"/>
            <a:ext cx="418052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Students applied: 129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Students got supported: 95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413" y="2979394"/>
            <a:ext cx="4371168" cy="371829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143" y="6703312"/>
            <a:ext cx="4430075" cy="372811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659377" y="3835799"/>
            <a:ext cx="2182307" cy="58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America - 2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Austria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Berlin - 4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Brazil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Canada - 3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Croatia - 3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Denmark - 5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France - 3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Germany - 12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Ireland - 3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Netherlands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Poland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Spain - 3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Tanzania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UK - 9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06574" y="3277951"/>
            <a:ext cx="2132232" cy="349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Japan - 10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Malaysia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Singapore - 6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S. Korea - 24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Sri Lanka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8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Taipei - 1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FFF8E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FFF8E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>
            <a:off x="901196" y="865716"/>
            <a:ext cx="3288758" cy="4185622"/>
          </a:xfrm>
          <a:custGeom>
            <a:avLst/>
            <a:gdLst/>
            <a:ahLst/>
            <a:cxnLst/>
            <a:rect l="l" t="t" r="r" b="b"/>
            <a:pathLst>
              <a:path w="3288758" h="4185622">
                <a:moveTo>
                  <a:pt x="0" y="0"/>
                </a:moveTo>
                <a:lnTo>
                  <a:pt x="3288758" y="0"/>
                </a:lnTo>
                <a:lnTo>
                  <a:pt x="3288758" y="4185623"/>
                </a:lnTo>
                <a:lnTo>
                  <a:pt x="0" y="4185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70" b="-1270"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6" name="Freeform 6"/>
          <p:cNvSpPr/>
          <p:nvPr/>
        </p:nvSpPr>
        <p:spPr>
          <a:xfrm>
            <a:off x="2865897" y="1115671"/>
            <a:ext cx="3277239" cy="4326388"/>
          </a:xfrm>
          <a:custGeom>
            <a:avLst/>
            <a:gdLst/>
            <a:ahLst/>
            <a:cxnLst/>
            <a:rect l="l" t="t" r="r" b="b"/>
            <a:pathLst>
              <a:path w="3277239" h="4326388">
                <a:moveTo>
                  <a:pt x="0" y="0"/>
                </a:moveTo>
                <a:lnTo>
                  <a:pt x="3277239" y="0"/>
                </a:lnTo>
                <a:lnTo>
                  <a:pt x="3277239" y="4326387"/>
                </a:lnTo>
                <a:lnTo>
                  <a:pt x="0" y="43263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7" name="Freeform 7"/>
          <p:cNvSpPr/>
          <p:nvPr/>
        </p:nvSpPr>
        <p:spPr>
          <a:xfrm>
            <a:off x="5068283" y="1478247"/>
            <a:ext cx="3143665" cy="4597681"/>
          </a:xfrm>
          <a:custGeom>
            <a:avLst/>
            <a:gdLst/>
            <a:ahLst/>
            <a:cxnLst/>
            <a:rect l="l" t="t" r="r" b="b"/>
            <a:pathLst>
              <a:path w="3143665" h="4597681">
                <a:moveTo>
                  <a:pt x="0" y="0"/>
                </a:moveTo>
                <a:lnTo>
                  <a:pt x="3143664" y="0"/>
                </a:lnTo>
                <a:lnTo>
                  <a:pt x="3143664" y="4597681"/>
                </a:lnTo>
                <a:lnTo>
                  <a:pt x="0" y="45976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8" name="Freeform 8"/>
          <p:cNvSpPr/>
          <p:nvPr/>
        </p:nvSpPr>
        <p:spPr>
          <a:xfrm>
            <a:off x="7013349" y="1115671"/>
            <a:ext cx="1198599" cy="725152"/>
          </a:xfrm>
          <a:custGeom>
            <a:avLst/>
            <a:gdLst/>
            <a:ahLst/>
            <a:cxnLst/>
            <a:rect l="l" t="t" r="r" b="b"/>
            <a:pathLst>
              <a:path w="1198599" h="725152">
                <a:moveTo>
                  <a:pt x="0" y="0"/>
                </a:moveTo>
                <a:lnTo>
                  <a:pt x="1198598" y="0"/>
                </a:lnTo>
                <a:lnTo>
                  <a:pt x="1198598" y="725152"/>
                </a:lnTo>
                <a:lnTo>
                  <a:pt x="0" y="7251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9" name="Freeform 9"/>
          <p:cNvSpPr/>
          <p:nvPr/>
        </p:nvSpPr>
        <p:spPr>
          <a:xfrm>
            <a:off x="558797" y="5284767"/>
            <a:ext cx="5695551" cy="3047120"/>
          </a:xfrm>
          <a:custGeom>
            <a:avLst/>
            <a:gdLst/>
            <a:ahLst/>
            <a:cxnLst/>
            <a:rect l="l" t="t" r="r" b="b"/>
            <a:pathLst>
              <a:path w="5695551" h="3047120">
                <a:moveTo>
                  <a:pt x="0" y="0"/>
                </a:moveTo>
                <a:lnTo>
                  <a:pt x="5695550" y="0"/>
                </a:lnTo>
                <a:lnTo>
                  <a:pt x="5695550" y="3047119"/>
                </a:lnTo>
                <a:lnTo>
                  <a:pt x="0" y="30471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0" name="Freeform 10"/>
          <p:cNvSpPr/>
          <p:nvPr/>
        </p:nvSpPr>
        <p:spPr>
          <a:xfrm>
            <a:off x="2505602" y="6075928"/>
            <a:ext cx="5107046" cy="3025925"/>
          </a:xfrm>
          <a:custGeom>
            <a:avLst/>
            <a:gdLst/>
            <a:ahLst/>
            <a:cxnLst/>
            <a:rect l="l" t="t" r="r" b="b"/>
            <a:pathLst>
              <a:path w="5107046" h="3025925">
                <a:moveTo>
                  <a:pt x="0" y="0"/>
                </a:moveTo>
                <a:lnTo>
                  <a:pt x="5107046" y="0"/>
                </a:lnTo>
                <a:lnTo>
                  <a:pt x="5107046" y="3025925"/>
                </a:lnTo>
                <a:lnTo>
                  <a:pt x="0" y="30259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1" name="Freeform 11"/>
          <p:cNvSpPr/>
          <p:nvPr/>
        </p:nvSpPr>
        <p:spPr>
          <a:xfrm>
            <a:off x="5381141" y="6762244"/>
            <a:ext cx="5292282" cy="3188600"/>
          </a:xfrm>
          <a:custGeom>
            <a:avLst/>
            <a:gdLst/>
            <a:ahLst/>
            <a:cxnLst/>
            <a:rect l="l" t="t" r="r" b="b"/>
            <a:pathLst>
              <a:path w="5292282" h="3188600">
                <a:moveTo>
                  <a:pt x="0" y="0"/>
                </a:moveTo>
                <a:lnTo>
                  <a:pt x="5292282" y="0"/>
                </a:lnTo>
                <a:lnTo>
                  <a:pt x="5292282" y="3188601"/>
                </a:lnTo>
                <a:lnTo>
                  <a:pt x="0" y="31886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2" name="Freeform 12"/>
          <p:cNvSpPr/>
          <p:nvPr/>
        </p:nvSpPr>
        <p:spPr>
          <a:xfrm rot="-5400000">
            <a:off x="6845250" y="2330534"/>
            <a:ext cx="4473747" cy="3494325"/>
          </a:xfrm>
          <a:custGeom>
            <a:avLst/>
            <a:gdLst/>
            <a:ahLst/>
            <a:cxnLst/>
            <a:rect l="l" t="t" r="r" b="b"/>
            <a:pathLst>
              <a:path w="4473747" h="3494325">
                <a:moveTo>
                  <a:pt x="0" y="0"/>
                </a:moveTo>
                <a:lnTo>
                  <a:pt x="4473747" y="0"/>
                </a:lnTo>
                <a:lnTo>
                  <a:pt x="4473747" y="3494324"/>
                </a:lnTo>
                <a:lnTo>
                  <a:pt x="0" y="349432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3" name="TextBox 13"/>
          <p:cNvSpPr txBox="1"/>
          <p:nvPr/>
        </p:nvSpPr>
        <p:spPr>
          <a:xfrm>
            <a:off x="1012407" y="22085"/>
            <a:ext cx="11772445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320"/>
              </a:lnSpc>
              <a:spcBef>
                <a:spcPct val="0"/>
              </a:spcBef>
            </a:pPr>
            <a:r>
              <a:rPr lang="en-US" sz="3800" b="1" spc="114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SAMPLE PRODUCTS</a:t>
            </a:r>
          </a:p>
        </p:txBody>
      </p:sp>
      <p:pic>
        <p:nvPicPr>
          <p:cNvPr id="14" name="Picture 14"/>
          <p:cNvPicPr>
            <a:picLocks noChangeAspect="1"/>
          </p:cNvPicPr>
          <p:nvPr>
            <a:videoFile r:link="rId1"/>
          </p:nvPr>
        </p:nvPicPr>
        <p:blipFill>
          <a:blip r:embed="rId16"/>
          <a:stretch>
            <a:fillRect/>
          </a:stretch>
        </p:blipFill>
        <p:spPr>
          <a:xfrm>
            <a:off x="11337023" y="661828"/>
            <a:ext cx="6254915" cy="351564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>
            <a:videoFile r:link="rId2"/>
          </p:nvPr>
        </p:nvPicPr>
        <p:blipFill>
          <a:blip r:embed="rId16"/>
          <a:stretch>
            <a:fillRect/>
          </a:stretch>
        </p:blipFill>
        <p:spPr>
          <a:xfrm>
            <a:off x="11346548" y="5051339"/>
            <a:ext cx="6063999" cy="454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>
            <a:off x="5740267" y="0"/>
            <a:ext cx="7265194" cy="10287000"/>
          </a:xfrm>
          <a:custGeom>
            <a:avLst/>
            <a:gdLst/>
            <a:ahLst/>
            <a:cxnLst/>
            <a:rect l="l" t="t" r="r" b="b"/>
            <a:pathLst>
              <a:path w="7265194" h="10287000">
                <a:moveTo>
                  <a:pt x="0" y="0"/>
                </a:moveTo>
                <a:lnTo>
                  <a:pt x="7265194" y="0"/>
                </a:lnTo>
                <a:lnTo>
                  <a:pt x="72651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7069" cy="12919233"/>
            </a:xfrm>
            <a:custGeom>
              <a:avLst/>
              <a:gdLst/>
              <a:ahLst/>
              <a:cxnLst/>
              <a:rect l="l" t="t" r="r" b="b"/>
              <a:pathLst>
                <a:path w="7267069" h="12919233">
                  <a:moveTo>
                    <a:pt x="7267069" y="142754"/>
                  </a:moveTo>
                  <a:lnTo>
                    <a:pt x="7267069" y="0"/>
                  </a:lnTo>
                  <a:lnTo>
                    <a:pt x="40150" y="0"/>
                  </a:lnTo>
                  <a:lnTo>
                    <a:pt x="40150" y="71377"/>
                  </a:lnTo>
                  <a:lnTo>
                    <a:pt x="0" y="71377"/>
                  </a:lnTo>
                  <a:lnTo>
                    <a:pt x="0" y="12919233"/>
                  </a:lnTo>
                  <a:lnTo>
                    <a:pt x="80299" y="12919233"/>
                  </a:lnTo>
                  <a:lnTo>
                    <a:pt x="80299" y="10421038"/>
                  </a:lnTo>
                  <a:lnTo>
                    <a:pt x="1445384" y="10421038"/>
                  </a:lnTo>
                  <a:lnTo>
                    <a:pt x="1445384" y="12919233"/>
                  </a:lnTo>
                  <a:lnTo>
                    <a:pt x="1525683" y="12919233"/>
                  </a:lnTo>
                  <a:lnTo>
                    <a:pt x="1525683" y="10421038"/>
                  </a:lnTo>
                  <a:lnTo>
                    <a:pt x="2890768" y="10421038"/>
                  </a:lnTo>
                  <a:lnTo>
                    <a:pt x="2890768" y="12919233"/>
                  </a:lnTo>
                  <a:lnTo>
                    <a:pt x="2971067" y="12919233"/>
                  </a:lnTo>
                  <a:lnTo>
                    <a:pt x="2971067" y="10421038"/>
                  </a:lnTo>
                  <a:lnTo>
                    <a:pt x="4336151" y="10421038"/>
                  </a:lnTo>
                  <a:lnTo>
                    <a:pt x="4336151" y="12919233"/>
                  </a:lnTo>
                  <a:lnTo>
                    <a:pt x="4416451" y="12919233"/>
                  </a:lnTo>
                  <a:lnTo>
                    <a:pt x="4416451" y="10421038"/>
                  </a:lnTo>
                  <a:lnTo>
                    <a:pt x="5781535" y="10421038"/>
                  </a:lnTo>
                  <a:lnTo>
                    <a:pt x="5781535" y="12919233"/>
                  </a:lnTo>
                  <a:lnTo>
                    <a:pt x="5861834" y="12919233"/>
                  </a:lnTo>
                  <a:lnTo>
                    <a:pt x="5861834" y="10421038"/>
                  </a:lnTo>
                  <a:lnTo>
                    <a:pt x="7267069" y="10421038"/>
                  </a:lnTo>
                  <a:lnTo>
                    <a:pt x="7267069" y="10278285"/>
                  </a:lnTo>
                  <a:lnTo>
                    <a:pt x="5861834" y="10278285"/>
                  </a:lnTo>
                  <a:lnTo>
                    <a:pt x="5861834" y="7851467"/>
                  </a:lnTo>
                  <a:lnTo>
                    <a:pt x="7267069" y="7851467"/>
                  </a:lnTo>
                  <a:lnTo>
                    <a:pt x="7267069" y="7708713"/>
                  </a:lnTo>
                  <a:lnTo>
                    <a:pt x="5861834" y="7708713"/>
                  </a:lnTo>
                  <a:lnTo>
                    <a:pt x="5861834" y="5281896"/>
                  </a:lnTo>
                  <a:lnTo>
                    <a:pt x="7267069" y="5281896"/>
                  </a:lnTo>
                  <a:lnTo>
                    <a:pt x="7267069" y="5139143"/>
                  </a:lnTo>
                  <a:lnTo>
                    <a:pt x="5861834" y="5139143"/>
                  </a:lnTo>
                  <a:lnTo>
                    <a:pt x="5861834" y="2712325"/>
                  </a:lnTo>
                  <a:lnTo>
                    <a:pt x="7267069" y="2712325"/>
                  </a:lnTo>
                  <a:lnTo>
                    <a:pt x="7267069" y="2569571"/>
                  </a:lnTo>
                  <a:lnTo>
                    <a:pt x="5861834" y="2569571"/>
                  </a:lnTo>
                  <a:lnTo>
                    <a:pt x="5861834" y="142754"/>
                  </a:lnTo>
                  <a:lnTo>
                    <a:pt x="7267069" y="142754"/>
                  </a:lnTo>
                  <a:close/>
                  <a:moveTo>
                    <a:pt x="1525683" y="2569571"/>
                  </a:moveTo>
                  <a:lnTo>
                    <a:pt x="1525683" y="142754"/>
                  </a:lnTo>
                  <a:lnTo>
                    <a:pt x="2890768" y="142754"/>
                  </a:lnTo>
                  <a:lnTo>
                    <a:pt x="2890768" y="2569571"/>
                  </a:lnTo>
                  <a:lnTo>
                    <a:pt x="1525683" y="2569571"/>
                  </a:lnTo>
                  <a:close/>
                  <a:moveTo>
                    <a:pt x="2890768" y="2712325"/>
                  </a:moveTo>
                  <a:lnTo>
                    <a:pt x="2890768" y="5139143"/>
                  </a:lnTo>
                  <a:lnTo>
                    <a:pt x="1525683" y="5139143"/>
                  </a:lnTo>
                  <a:lnTo>
                    <a:pt x="1525683" y="2712325"/>
                  </a:lnTo>
                  <a:lnTo>
                    <a:pt x="2890768" y="2712325"/>
                  </a:lnTo>
                  <a:close/>
                  <a:moveTo>
                    <a:pt x="1445384" y="2569571"/>
                  </a:moveTo>
                  <a:lnTo>
                    <a:pt x="80299" y="2569571"/>
                  </a:lnTo>
                  <a:lnTo>
                    <a:pt x="80299" y="142754"/>
                  </a:lnTo>
                  <a:lnTo>
                    <a:pt x="1445384" y="142754"/>
                  </a:lnTo>
                  <a:lnTo>
                    <a:pt x="1445384" y="2569571"/>
                  </a:lnTo>
                  <a:close/>
                  <a:moveTo>
                    <a:pt x="1445384" y="2712325"/>
                  </a:moveTo>
                  <a:lnTo>
                    <a:pt x="1445384" y="5139143"/>
                  </a:lnTo>
                  <a:lnTo>
                    <a:pt x="80299" y="5139143"/>
                  </a:lnTo>
                  <a:lnTo>
                    <a:pt x="80299" y="2712325"/>
                  </a:lnTo>
                  <a:lnTo>
                    <a:pt x="1445384" y="2712325"/>
                  </a:lnTo>
                  <a:close/>
                  <a:moveTo>
                    <a:pt x="1445384" y="5281896"/>
                  </a:moveTo>
                  <a:lnTo>
                    <a:pt x="1445384" y="7708713"/>
                  </a:lnTo>
                  <a:lnTo>
                    <a:pt x="80299" y="7708713"/>
                  </a:lnTo>
                  <a:lnTo>
                    <a:pt x="80299" y="5281896"/>
                  </a:lnTo>
                  <a:lnTo>
                    <a:pt x="1445384" y="5281896"/>
                  </a:lnTo>
                  <a:close/>
                  <a:moveTo>
                    <a:pt x="1525683" y="5281896"/>
                  </a:moveTo>
                  <a:lnTo>
                    <a:pt x="2890768" y="5281896"/>
                  </a:lnTo>
                  <a:lnTo>
                    <a:pt x="2890768" y="7708713"/>
                  </a:lnTo>
                  <a:lnTo>
                    <a:pt x="1525683" y="7708713"/>
                  </a:lnTo>
                  <a:lnTo>
                    <a:pt x="1525683" y="5281896"/>
                  </a:lnTo>
                  <a:close/>
                  <a:moveTo>
                    <a:pt x="2971067" y="5281896"/>
                  </a:moveTo>
                  <a:lnTo>
                    <a:pt x="4336151" y="5281896"/>
                  </a:lnTo>
                  <a:lnTo>
                    <a:pt x="4336151" y="7708713"/>
                  </a:lnTo>
                  <a:lnTo>
                    <a:pt x="2971067" y="7708713"/>
                  </a:lnTo>
                  <a:lnTo>
                    <a:pt x="2971067" y="5281896"/>
                  </a:lnTo>
                  <a:close/>
                  <a:moveTo>
                    <a:pt x="2971067" y="5139143"/>
                  </a:moveTo>
                  <a:lnTo>
                    <a:pt x="2971067" y="2712325"/>
                  </a:lnTo>
                  <a:lnTo>
                    <a:pt x="4336151" y="2712325"/>
                  </a:lnTo>
                  <a:lnTo>
                    <a:pt x="4336151" y="5139143"/>
                  </a:lnTo>
                  <a:lnTo>
                    <a:pt x="2971067" y="5139143"/>
                  </a:lnTo>
                  <a:close/>
                  <a:moveTo>
                    <a:pt x="2971067" y="2569571"/>
                  </a:moveTo>
                  <a:lnTo>
                    <a:pt x="2971067" y="142754"/>
                  </a:lnTo>
                  <a:lnTo>
                    <a:pt x="4336151" y="142754"/>
                  </a:lnTo>
                  <a:lnTo>
                    <a:pt x="4336151" y="2569571"/>
                  </a:lnTo>
                  <a:lnTo>
                    <a:pt x="2971067" y="2569571"/>
                  </a:lnTo>
                  <a:close/>
                  <a:moveTo>
                    <a:pt x="80299" y="10278285"/>
                  </a:moveTo>
                  <a:lnTo>
                    <a:pt x="80299" y="7851467"/>
                  </a:lnTo>
                  <a:lnTo>
                    <a:pt x="1445384" y="7851467"/>
                  </a:lnTo>
                  <a:lnTo>
                    <a:pt x="1445384" y="10278285"/>
                  </a:lnTo>
                  <a:lnTo>
                    <a:pt x="80299" y="10278285"/>
                  </a:lnTo>
                  <a:close/>
                  <a:moveTo>
                    <a:pt x="1525683" y="10278285"/>
                  </a:moveTo>
                  <a:lnTo>
                    <a:pt x="1525683" y="7851467"/>
                  </a:lnTo>
                  <a:lnTo>
                    <a:pt x="2890768" y="7851467"/>
                  </a:lnTo>
                  <a:lnTo>
                    <a:pt x="2890768" y="10278285"/>
                  </a:lnTo>
                  <a:lnTo>
                    <a:pt x="1525683" y="10278285"/>
                  </a:lnTo>
                  <a:close/>
                  <a:moveTo>
                    <a:pt x="2971067" y="10278285"/>
                  </a:moveTo>
                  <a:lnTo>
                    <a:pt x="2971067" y="7851467"/>
                  </a:lnTo>
                  <a:lnTo>
                    <a:pt x="4336151" y="7851467"/>
                  </a:lnTo>
                  <a:lnTo>
                    <a:pt x="4336151" y="10278285"/>
                  </a:lnTo>
                  <a:lnTo>
                    <a:pt x="2971067" y="10278285"/>
                  </a:lnTo>
                  <a:close/>
                  <a:moveTo>
                    <a:pt x="5781535" y="10278285"/>
                  </a:moveTo>
                  <a:lnTo>
                    <a:pt x="4416451" y="10278285"/>
                  </a:lnTo>
                  <a:lnTo>
                    <a:pt x="4416451" y="7851467"/>
                  </a:lnTo>
                  <a:lnTo>
                    <a:pt x="5781535" y="7851467"/>
                  </a:lnTo>
                  <a:lnTo>
                    <a:pt x="5781535" y="10278285"/>
                  </a:lnTo>
                  <a:close/>
                  <a:moveTo>
                    <a:pt x="5781535" y="7708713"/>
                  </a:moveTo>
                  <a:lnTo>
                    <a:pt x="4416451" y="7708713"/>
                  </a:lnTo>
                  <a:lnTo>
                    <a:pt x="4416451" y="5281896"/>
                  </a:lnTo>
                  <a:lnTo>
                    <a:pt x="5781535" y="5281896"/>
                  </a:lnTo>
                  <a:lnTo>
                    <a:pt x="5781535" y="7708713"/>
                  </a:lnTo>
                  <a:close/>
                  <a:moveTo>
                    <a:pt x="5781535" y="5139143"/>
                  </a:moveTo>
                  <a:lnTo>
                    <a:pt x="4416451" y="5139143"/>
                  </a:lnTo>
                  <a:lnTo>
                    <a:pt x="4416451" y="2712325"/>
                  </a:lnTo>
                  <a:lnTo>
                    <a:pt x="5781535" y="2712325"/>
                  </a:lnTo>
                  <a:lnTo>
                    <a:pt x="5781535" y="5139143"/>
                  </a:lnTo>
                  <a:close/>
                  <a:moveTo>
                    <a:pt x="5781535" y="2569571"/>
                  </a:moveTo>
                  <a:lnTo>
                    <a:pt x="4416451" y="2569571"/>
                  </a:lnTo>
                  <a:lnTo>
                    <a:pt x="4416451" y="142754"/>
                  </a:lnTo>
                  <a:lnTo>
                    <a:pt x="5781535" y="142754"/>
                  </a:lnTo>
                  <a:lnTo>
                    <a:pt x="5781535" y="2569571"/>
                  </a:lnTo>
                  <a:close/>
                </a:path>
              </a:pathLst>
            </a:custGeom>
            <a:solidFill>
              <a:srgbClr val="B4ECF4">
                <a:alpha val="23922"/>
              </a:srgbClr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17882" y="536744"/>
            <a:ext cx="17452236" cy="9386660"/>
            <a:chOff x="0" y="0"/>
            <a:chExt cx="4596474" cy="2472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96474" cy="2472207"/>
            </a:xfrm>
            <a:custGeom>
              <a:avLst/>
              <a:gdLst/>
              <a:ahLst/>
              <a:cxnLst/>
              <a:rect l="l" t="t" r="r" b="b"/>
              <a:pathLst>
                <a:path w="4596474" h="2472207">
                  <a:moveTo>
                    <a:pt x="17744" y="0"/>
                  </a:moveTo>
                  <a:lnTo>
                    <a:pt x="4578729" y="0"/>
                  </a:lnTo>
                  <a:cubicBezTo>
                    <a:pt x="4588529" y="0"/>
                    <a:pt x="4596474" y="7944"/>
                    <a:pt x="4596474" y="17744"/>
                  </a:cubicBezTo>
                  <a:lnTo>
                    <a:pt x="4596474" y="2454463"/>
                  </a:lnTo>
                  <a:cubicBezTo>
                    <a:pt x="4596474" y="2464263"/>
                    <a:pt x="4588529" y="2472207"/>
                    <a:pt x="4578729" y="2472207"/>
                  </a:cubicBezTo>
                  <a:lnTo>
                    <a:pt x="17744" y="2472207"/>
                  </a:lnTo>
                  <a:cubicBezTo>
                    <a:pt x="7944" y="2472207"/>
                    <a:pt x="0" y="2464263"/>
                    <a:pt x="0" y="2454463"/>
                  </a:cubicBezTo>
                  <a:lnTo>
                    <a:pt x="0" y="17744"/>
                  </a:lnTo>
                  <a:cubicBezTo>
                    <a:pt x="0" y="7944"/>
                    <a:pt x="7944" y="0"/>
                    <a:pt x="17744" y="0"/>
                  </a:cubicBezTo>
                  <a:close/>
                </a:path>
              </a:pathLst>
            </a:custGeom>
            <a:solidFill>
              <a:srgbClr val="FFF8E5"/>
            </a:solidFill>
            <a:ln w="47625" cap="rnd">
              <a:solidFill>
                <a:srgbClr val="262627"/>
              </a:solidFill>
              <a:prstDash val="solid"/>
              <a:round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4596474" cy="254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86695">
            <a:off x="10668309" y="3303025"/>
            <a:ext cx="1662919" cy="926092"/>
            <a:chOff x="0" y="0"/>
            <a:chExt cx="1526503" cy="8501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47702">
            <a:off x="10668309" y="1502215"/>
            <a:ext cx="1662919" cy="926092"/>
            <a:chOff x="0" y="0"/>
            <a:chExt cx="1526503" cy="8501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0008031">
            <a:off x="5598310" y="6653888"/>
            <a:ext cx="1662919" cy="926092"/>
            <a:chOff x="0" y="0"/>
            <a:chExt cx="1526503" cy="8501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9925718">
            <a:off x="5630248" y="1468348"/>
            <a:ext cx="1662919" cy="926092"/>
            <a:chOff x="0" y="0"/>
            <a:chExt cx="1526503" cy="8501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07473">
            <a:off x="10679671" y="5255473"/>
            <a:ext cx="1640194" cy="959949"/>
            <a:chOff x="0" y="0"/>
            <a:chExt cx="1505643" cy="8812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5643" cy="881201"/>
            </a:xfrm>
            <a:custGeom>
              <a:avLst/>
              <a:gdLst/>
              <a:ahLst/>
              <a:cxnLst/>
              <a:rect l="l" t="t" r="r" b="b"/>
              <a:pathLst>
                <a:path w="1505643" h="881201">
                  <a:moveTo>
                    <a:pt x="1505643" y="440601"/>
                  </a:moveTo>
                  <a:lnTo>
                    <a:pt x="1099243" y="0"/>
                  </a:lnTo>
                  <a:lnTo>
                    <a:pt x="1099243" y="203200"/>
                  </a:lnTo>
                  <a:lnTo>
                    <a:pt x="0" y="203200"/>
                  </a:lnTo>
                  <a:lnTo>
                    <a:pt x="0" y="678001"/>
                  </a:lnTo>
                  <a:lnTo>
                    <a:pt x="1099243" y="678001"/>
                  </a:lnTo>
                  <a:lnTo>
                    <a:pt x="1099243" y="881201"/>
                  </a:lnTo>
                  <a:lnTo>
                    <a:pt x="1505643" y="44060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27000"/>
              <a:ext cx="1404043" cy="551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735202">
            <a:off x="10719756" y="6566110"/>
            <a:ext cx="1662919" cy="926092"/>
            <a:chOff x="0" y="0"/>
            <a:chExt cx="1526503" cy="8501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00943" y="8687922"/>
            <a:ext cx="4570434" cy="808870"/>
            <a:chOff x="0" y="0"/>
            <a:chExt cx="1203736" cy="21303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03736" cy="213036"/>
            </a:xfrm>
            <a:custGeom>
              <a:avLst/>
              <a:gdLst/>
              <a:ahLst/>
              <a:cxnLst/>
              <a:rect l="l" t="t" r="r" b="b"/>
              <a:pathLst>
                <a:path w="1203736" h="213036">
                  <a:moveTo>
                    <a:pt x="86390" y="0"/>
                  </a:moveTo>
                  <a:lnTo>
                    <a:pt x="1117346" y="0"/>
                  </a:lnTo>
                  <a:cubicBezTo>
                    <a:pt x="1165058" y="0"/>
                    <a:pt x="1203736" y="38678"/>
                    <a:pt x="1203736" y="86390"/>
                  </a:cubicBezTo>
                  <a:lnTo>
                    <a:pt x="1203736" y="126646"/>
                  </a:lnTo>
                  <a:cubicBezTo>
                    <a:pt x="1203736" y="174358"/>
                    <a:pt x="1165058" y="213036"/>
                    <a:pt x="1117346" y="213036"/>
                  </a:cubicBezTo>
                  <a:lnTo>
                    <a:pt x="86390" y="213036"/>
                  </a:lnTo>
                  <a:cubicBezTo>
                    <a:pt x="38678" y="213036"/>
                    <a:pt x="0" y="174358"/>
                    <a:pt x="0" y="126646"/>
                  </a:cubicBezTo>
                  <a:lnTo>
                    <a:pt x="0" y="86390"/>
                  </a:lnTo>
                  <a:cubicBezTo>
                    <a:pt x="0" y="38678"/>
                    <a:pt x="38678" y="0"/>
                    <a:pt x="863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0589">
                    <a:alpha val="100000"/>
                  </a:srgbClr>
                </a:gs>
                <a:gs pos="100000">
                  <a:srgbClr val="CB5D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HK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203736" cy="260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262107" y="8689620"/>
            <a:ext cx="4570434" cy="808870"/>
            <a:chOff x="0" y="0"/>
            <a:chExt cx="1203736" cy="2130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03736" cy="213036"/>
            </a:xfrm>
            <a:custGeom>
              <a:avLst/>
              <a:gdLst/>
              <a:ahLst/>
              <a:cxnLst/>
              <a:rect l="l" t="t" r="r" b="b"/>
              <a:pathLst>
                <a:path w="1203736" h="213036">
                  <a:moveTo>
                    <a:pt x="86390" y="0"/>
                  </a:moveTo>
                  <a:lnTo>
                    <a:pt x="1117346" y="0"/>
                  </a:lnTo>
                  <a:cubicBezTo>
                    <a:pt x="1165058" y="0"/>
                    <a:pt x="1203736" y="38678"/>
                    <a:pt x="1203736" y="86390"/>
                  </a:cubicBezTo>
                  <a:lnTo>
                    <a:pt x="1203736" y="126646"/>
                  </a:lnTo>
                  <a:cubicBezTo>
                    <a:pt x="1203736" y="174358"/>
                    <a:pt x="1165058" y="213036"/>
                    <a:pt x="1117346" y="213036"/>
                  </a:cubicBezTo>
                  <a:lnTo>
                    <a:pt x="86390" y="213036"/>
                  </a:lnTo>
                  <a:cubicBezTo>
                    <a:pt x="38678" y="213036"/>
                    <a:pt x="0" y="174358"/>
                    <a:pt x="0" y="126646"/>
                  </a:cubicBezTo>
                  <a:lnTo>
                    <a:pt x="0" y="86390"/>
                  </a:lnTo>
                  <a:cubicBezTo>
                    <a:pt x="0" y="38678"/>
                    <a:pt x="38678" y="0"/>
                    <a:pt x="863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0589">
                    <a:alpha val="100000"/>
                  </a:srgbClr>
                </a:gs>
                <a:gs pos="100000">
                  <a:srgbClr val="CB5D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HK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203736" cy="260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10779545">
            <a:off x="5624370" y="3384160"/>
            <a:ext cx="1662919" cy="926092"/>
            <a:chOff x="0" y="0"/>
            <a:chExt cx="1526503" cy="85012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10779545">
            <a:off x="5572555" y="5148439"/>
            <a:ext cx="1662919" cy="926092"/>
            <a:chOff x="0" y="0"/>
            <a:chExt cx="1526503" cy="85012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26503" cy="850121"/>
            </a:xfrm>
            <a:custGeom>
              <a:avLst/>
              <a:gdLst/>
              <a:ahLst/>
              <a:cxnLst/>
              <a:rect l="l" t="t" r="r" b="b"/>
              <a:pathLst>
                <a:path w="1526503" h="850121">
                  <a:moveTo>
                    <a:pt x="1526503" y="425061"/>
                  </a:moveTo>
                  <a:lnTo>
                    <a:pt x="1120103" y="0"/>
                  </a:lnTo>
                  <a:lnTo>
                    <a:pt x="1120103" y="203200"/>
                  </a:lnTo>
                  <a:lnTo>
                    <a:pt x="0" y="203200"/>
                  </a:lnTo>
                  <a:lnTo>
                    <a:pt x="0" y="646921"/>
                  </a:lnTo>
                  <a:lnTo>
                    <a:pt x="1120103" y="646921"/>
                  </a:lnTo>
                  <a:lnTo>
                    <a:pt x="1120103" y="850121"/>
                  </a:lnTo>
                  <a:lnTo>
                    <a:pt x="1526503" y="425061"/>
                  </a:lnTo>
                  <a:close/>
                </a:path>
              </a:pathLst>
            </a:custGeom>
            <a:solidFill>
              <a:srgbClr val="CB5B3B"/>
            </a:solidFill>
            <a:ln w="38100" cap="sq">
              <a:solidFill>
                <a:srgbClr val="262627"/>
              </a:solidFill>
              <a:prstDash val="solid"/>
              <a:miter/>
            </a:ln>
          </p:spPr>
          <p:txBody>
            <a:bodyPr/>
            <a:lstStyle/>
            <a:p>
              <a:endParaRPr lang="en-HK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27000"/>
              <a:ext cx="1424903" cy="51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 rot="-186695">
            <a:off x="10841327" y="3540178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Post</a:t>
            </a:r>
          </a:p>
        </p:txBody>
      </p:sp>
      <p:sp>
        <p:nvSpPr>
          <p:cNvPr id="38" name="TextBox 38"/>
          <p:cNvSpPr txBox="1"/>
          <p:nvPr/>
        </p:nvSpPr>
        <p:spPr>
          <a:xfrm rot="-1047702">
            <a:off x="10699837" y="1727307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Post</a:t>
            </a:r>
          </a:p>
        </p:txBody>
      </p:sp>
      <p:sp>
        <p:nvSpPr>
          <p:cNvPr id="39" name="TextBox 39"/>
          <p:cNvSpPr txBox="1"/>
          <p:nvPr/>
        </p:nvSpPr>
        <p:spPr>
          <a:xfrm rot="-791968">
            <a:off x="5767184" y="6891635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</a:t>
            </a:r>
          </a:p>
        </p:txBody>
      </p:sp>
      <p:sp>
        <p:nvSpPr>
          <p:cNvPr id="40" name="TextBox 40"/>
          <p:cNvSpPr txBox="1"/>
          <p:nvPr/>
        </p:nvSpPr>
        <p:spPr>
          <a:xfrm rot="833897">
            <a:off x="5824967" y="1706164"/>
            <a:ext cx="1449168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510472" y="5165947"/>
            <a:ext cx="4322069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Increase in language proficiency and communication skills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492988" y="1153988"/>
            <a:ext cx="433955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A greater commitment to civic engagement and global awareness.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510472" y="3097666"/>
            <a:ext cx="4322069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Enhanced confidence in dealing with cross-cultural situations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510472" y="7137333"/>
            <a:ext cx="446845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Stronger understanding of SDGs</a:t>
            </a:r>
          </a:p>
        </p:txBody>
      </p:sp>
      <p:sp>
        <p:nvSpPr>
          <p:cNvPr id="45" name="TextBox 45"/>
          <p:cNvSpPr txBox="1"/>
          <p:nvPr/>
        </p:nvSpPr>
        <p:spPr>
          <a:xfrm rot="76841">
            <a:off x="10688086" y="5499204"/>
            <a:ext cx="154822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Post</a:t>
            </a:r>
          </a:p>
        </p:txBody>
      </p:sp>
      <p:sp>
        <p:nvSpPr>
          <p:cNvPr id="46" name="TextBox 46"/>
          <p:cNvSpPr txBox="1"/>
          <p:nvPr/>
        </p:nvSpPr>
        <p:spPr>
          <a:xfrm rot="735202">
            <a:off x="10696859" y="6788202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0943" y="1153988"/>
            <a:ext cx="433955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Learning for self-improvement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00925" y="3318011"/>
            <a:ext cx="433955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An awareness of global issues is important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28700" y="6600044"/>
            <a:ext cx="433955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Not so important language skills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00925" y="4969655"/>
            <a:ext cx="433955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62627"/>
                </a:solidFill>
                <a:latin typeface="Prata"/>
                <a:ea typeface="Prata"/>
                <a:cs typeface="Prata"/>
                <a:sym typeface="Prata"/>
              </a:rPr>
              <a:t>Community engagement is important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02504" y="8782479"/>
            <a:ext cx="4167310" cy="57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1"/>
              </a:lnSpc>
            </a:pPr>
            <a:r>
              <a:rPr lang="en-US" sz="3501" b="1">
                <a:solidFill>
                  <a:srgbClr val="EAE7DC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Introverted focus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499768" y="8782479"/>
            <a:ext cx="4905174" cy="1105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1"/>
              </a:lnSpc>
            </a:pPr>
            <a:r>
              <a:rPr lang="en-US" sz="3501" b="1">
                <a:solidFill>
                  <a:srgbClr val="EAE7DC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      Integrated focus o</a:t>
            </a:r>
          </a:p>
        </p:txBody>
      </p:sp>
      <p:sp>
        <p:nvSpPr>
          <p:cNvPr id="53" name="TextBox 53"/>
          <p:cNvSpPr txBox="1"/>
          <p:nvPr/>
        </p:nvSpPr>
        <p:spPr>
          <a:xfrm rot="-20454">
            <a:off x="5798539" y="3621277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</a:t>
            </a:r>
          </a:p>
        </p:txBody>
      </p:sp>
      <p:sp>
        <p:nvSpPr>
          <p:cNvPr id="54" name="TextBox 54"/>
          <p:cNvSpPr txBox="1"/>
          <p:nvPr/>
        </p:nvSpPr>
        <p:spPr>
          <a:xfrm rot="-20454">
            <a:off x="5746724" y="5385557"/>
            <a:ext cx="1314297" cy="40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8E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</a:t>
            </a:r>
          </a:p>
        </p:txBody>
      </p:sp>
      <p:sp>
        <p:nvSpPr>
          <p:cNvPr id="55" name="Freeform 55"/>
          <p:cNvSpPr/>
          <p:nvPr/>
        </p:nvSpPr>
        <p:spPr>
          <a:xfrm>
            <a:off x="7572564" y="2074054"/>
            <a:ext cx="2805470" cy="4881863"/>
          </a:xfrm>
          <a:custGeom>
            <a:avLst/>
            <a:gdLst/>
            <a:ahLst/>
            <a:cxnLst/>
            <a:rect l="l" t="t" r="r" b="b"/>
            <a:pathLst>
              <a:path w="2805470" h="4881863">
                <a:moveTo>
                  <a:pt x="0" y="0"/>
                </a:moveTo>
                <a:lnTo>
                  <a:pt x="2805470" y="0"/>
                </a:lnTo>
                <a:lnTo>
                  <a:pt x="2805470" y="4881864"/>
                </a:lnTo>
                <a:lnTo>
                  <a:pt x="0" y="4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0" b="-4456"/>
            </a:stretch>
          </a:blipFill>
        </p:spPr>
        <p:txBody>
          <a:bodyPr/>
          <a:lstStyle/>
          <a:p>
            <a:endParaRPr lang="en-H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3253" y="7884987"/>
            <a:ext cx="2227145" cy="1959327"/>
          </a:xfrm>
          <a:custGeom>
            <a:avLst/>
            <a:gdLst/>
            <a:ahLst/>
            <a:cxnLst/>
            <a:rect l="l" t="t" r="r" b="b"/>
            <a:pathLst>
              <a:path w="2227145" h="1959327">
                <a:moveTo>
                  <a:pt x="0" y="0"/>
                </a:moveTo>
                <a:lnTo>
                  <a:pt x="2227145" y="0"/>
                </a:lnTo>
                <a:lnTo>
                  <a:pt x="2227145" y="1959327"/>
                </a:lnTo>
                <a:lnTo>
                  <a:pt x="0" y="1959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03" t="-13668" r="-24423" b="-4512"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TextBox 3"/>
          <p:cNvSpPr txBox="1"/>
          <p:nvPr/>
        </p:nvSpPr>
        <p:spPr>
          <a:xfrm>
            <a:off x="1277548" y="980885"/>
            <a:ext cx="12410262" cy="6605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  <a:spcBef>
                <a:spcPct val="0"/>
              </a:spcBef>
            </a:pPr>
            <a:r>
              <a:rPr lang="en-US" sz="3101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Students’ products after the summer programmes:</a:t>
            </a:r>
          </a:p>
          <a:p>
            <a:pPr algn="ctr">
              <a:lnSpc>
                <a:spcPts val="3233"/>
              </a:lnSpc>
              <a:spcBef>
                <a:spcPct val="0"/>
              </a:spcBef>
            </a:pPr>
            <a:endParaRPr lang="en-US" sz="3101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marL="554075" lvl="1" indent="-277038" algn="l">
              <a:lnSpc>
                <a:spcPts val="3233"/>
              </a:lnSpc>
              <a:buFont typeface="Arial"/>
              <a:buChar char="•"/>
            </a:pPr>
            <a:r>
              <a:rPr lang="en-US" sz="2566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35 submissions of videos</a:t>
            </a: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marL="554075" lvl="1" indent="-277038" algn="l">
              <a:lnSpc>
                <a:spcPts val="3233"/>
              </a:lnSpc>
              <a:buFont typeface="Arial"/>
              <a:buChar char="•"/>
            </a:pPr>
            <a:r>
              <a:rPr lang="en-US" sz="2566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25 submissions of photo journals and posters, as well as Instagram accounts</a:t>
            </a: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3233"/>
              </a:lnSpc>
            </a:pPr>
            <a:endParaRPr lang="en-US" sz="2566">
              <a:solidFill>
                <a:srgbClr val="111A24"/>
              </a:solidFill>
              <a:latin typeface="Prata"/>
              <a:ea typeface="Prata"/>
              <a:cs typeface="Prata"/>
              <a:sym typeface="Prata"/>
            </a:endParaRPr>
          </a:p>
          <a:p>
            <a:pPr marL="554075" lvl="1" indent="-277038" algn="l">
              <a:lnSpc>
                <a:spcPts val="3233"/>
              </a:lnSpc>
              <a:buFont typeface="Arial"/>
              <a:buChar char="•"/>
            </a:pPr>
            <a:r>
              <a:rPr lang="en-US" sz="2566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Other submissions include a novel and sketches with descriptions. </a:t>
            </a:r>
          </a:p>
        </p:txBody>
      </p:sp>
      <p:sp>
        <p:nvSpPr>
          <p:cNvPr id="4" name="Freeform 4"/>
          <p:cNvSpPr/>
          <p:nvPr/>
        </p:nvSpPr>
        <p:spPr>
          <a:xfrm>
            <a:off x="1633253" y="2573045"/>
            <a:ext cx="2597955" cy="1469397"/>
          </a:xfrm>
          <a:custGeom>
            <a:avLst/>
            <a:gdLst/>
            <a:ahLst/>
            <a:cxnLst/>
            <a:rect l="l" t="t" r="r" b="b"/>
            <a:pathLst>
              <a:path w="2597955" h="1469397">
                <a:moveTo>
                  <a:pt x="0" y="0"/>
                </a:moveTo>
                <a:lnTo>
                  <a:pt x="2597955" y="0"/>
                </a:lnTo>
                <a:lnTo>
                  <a:pt x="2597955" y="1469397"/>
                </a:lnTo>
                <a:lnTo>
                  <a:pt x="0" y="146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>
            <a:off x="7202888" y="1849663"/>
            <a:ext cx="2147383" cy="2270632"/>
          </a:xfrm>
          <a:custGeom>
            <a:avLst/>
            <a:gdLst/>
            <a:ahLst/>
            <a:cxnLst/>
            <a:rect l="l" t="t" r="r" b="b"/>
            <a:pathLst>
              <a:path w="2147383" h="2270632">
                <a:moveTo>
                  <a:pt x="0" y="0"/>
                </a:moveTo>
                <a:lnTo>
                  <a:pt x="2147383" y="0"/>
                </a:lnTo>
                <a:lnTo>
                  <a:pt x="2147383" y="2270632"/>
                </a:lnTo>
                <a:lnTo>
                  <a:pt x="0" y="2270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6" name="Freeform 6"/>
          <p:cNvSpPr/>
          <p:nvPr/>
        </p:nvSpPr>
        <p:spPr>
          <a:xfrm>
            <a:off x="9531246" y="1712907"/>
            <a:ext cx="2323693" cy="2407388"/>
          </a:xfrm>
          <a:custGeom>
            <a:avLst/>
            <a:gdLst/>
            <a:ahLst/>
            <a:cxnLst/>
            <a:rect l="l" t="t" r="r" b="b"/>
            <a:pathLst>
              <a:path w="2323693" h="2407388">
                <a:moveTo>
                  <a:pt x="0" y="0"/>
                </a:moveTo>
                <a:lnTo>
                  <a:pt x="2323692" y="0"/>
                </a:lnTo>
                <a:lnTo>
                  <a:pt x="2323692" y="2407388"/>
                </a:lnTo>
                <a:lnTo>
                  <a:pt x="0" y="2407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860" b="-9196"/>
            </a:stretch>
          </a:blipFill>
        </p:spPr>
        <p:txBody>
          <a:bodyPr/>
          <a:lstStyle/>
          <a:p>
            <a:endParaRPr lang="en-HK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007614" y="1712907"/>
            <a:ext cx="2932530" cy="2438257"/>
            <a:chOff x="0" y="0"/>
            <a:chExt cx="6299200" cy="52374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6"/>
              <a:stretch>
                <a:fillRect l="-47978" t="-68102" r="-55253" b="-118786"/>
              </a:stretch>
            </a:blipFill>
          </p:spPr>
          <p:txBody>
            <a:bodyPr/>
            <a:lstStyle/>
            <a:p>
              <a:endParaRPr lang="en-HK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299200" cy="5237480"/>
            </a:xfrm>
            <a:custGeom>
              <a:avLst/>
              <a:gdLst/>
              <a:ahLst/>
              <a:cxnLst/>
              <a:rect l="l" t="t" r="r" b="b"/>
              <a:pathLst>
                <a:path w="6299200" h="5237480">
                  <a:moveTo>
                    <a:pt x="6299200" y="5237480"/>
                  </a:moveTo>
                  <a:lnTo>
                    <a:pt x="0" y="5237480"/>
                  </a:lnTo>
                  <a:lnTo>
                    <a:pt x="0" y="0"/>
                  </a:lnTo>
                  <a:lnTo>
                    <a:pt x="6299200" y="0"/>
                  </a:lnTo>
                  <a:lnTo>
                    <a:pt x="6299200" y="5237480"/>
                  </a:lnTo>
                  <a:close/>
                </a:path>
              </a:pathLst>
            </a:custGeom>
            <a:blipFill>
              <a:blip r:embed="rId7"/>
              <a:stretch>
                <a:fillRect l="-12" r="-12"/>
              </a:stretch>
            </a:blip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10" name="Freeform 10"/>
          <p:cNvSpPr/>
          <p:nvPr/>
        </p:nvSpPr>
        <p:spPr>
          <a:xfrm>
            <a:off x="4416613" y="2573045"/>
            <a:ext cx="2605300" cy="1469397"/>
          </a:xfrm>
          <a:custGeom>
            <a:avLst/>
            <a:gdLst/>
            <a:ahLst/>
            <a:cxnLst/>
            <a:rect l="l" t="t" r="r" b="b"/>
            <a:pathLst>
              <a:path w="2605300" h="1469397">
                <a:moveTo>
                  <a:pt x="0" y="0"/>
                </a:moveTo>
                <a:lnTo>
                  <a:pt x="2605300" y="0"/>
                </a:lnTo>
                <a:lnTo>
                  <a:pt x="2605300" y="1469397"/>
                </a:lnTo>
                <a:lnTo>
                  <a:pt x="0" y="1469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11" name="Freeform 11"/>
          <p:cNvSpPr/>
          <p:nvPr/>
        </p:nvSpPr>
        <p:spPr>
          <a:xfrm>
            <a:off x="1633253" y="4966484"/>
            <a:ext cx="1935031" cy="1935031"/>
          </a:xfrm>
          <a:custGeom>
            <a:avLst/>
            <a:gdLst/>
            <a:ahLst/>
            <a:cxnLst/>
            <a:rect l="l" t="t" r="r" b="b"/>
            <a:pathLst>
              <a:path w="1935031" h="1935031">
                <a:moveTo>
                  <a:pt x="0" y="0"/>
                </a:moveTo>
                <a:lnTo>
                  <a:pt x="1935031" y="0"/>
                </a:lnTo>
                <a:lnTo>
                  <a:pt x="1935031" y="1935031"/>
                </a:lnTo>
                <a:lnTo>
                  <a:pt x="0" y="19350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495" b="-449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2" name="Freeform 12"/>
          <p:cNvSpPr/>
          <p:nvPr/>
        </p:nvSpPr>
        <p:spPr>
          <a:xfrm>
            <a:off x="3654861" y="4938740"/>
            <a:ext cx="1962775" cy="1962775"/>
          </a:xfrm>
          <a:custGeom>
            <a:avLst/>
            <a:gdLst/>
            <a:ahLst/>
            <a:cxnLst/>
            <a:rect l="l" t="t" r="r" b="b"/>
            <a:pathLst>
              <a:path w="1962775" h="1962775">
                <a:moveTo>
                  <a:pt x="0" y="0"/>
                </a:moveTo>
                <a:lnTo>
                  <a:pt x="1962774" y="0"/>
                </a:lnTo>
                <a:lnTo>
                  <a:pt x="1962774" y="1962775"/>
                </a:lnTo>
                <a:lnTo>
                  <a:pt x="0" y="1962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33" r="-903" b="-173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3" name="Freeform 13"/>
          <p:cNvSpPr/>
          <p:nvPr/>
        </p:nvSpPr>
        <p:spPr>
          <a:xfrm>
            <a:off x="5764913" y="4966484"/>
            <a:ext cx="1974525" cy="1974525"/>
          </a:xfrm>
          <a:custGeom>
            <a:avLst/>
            <a:gdLst/>
            <a:ahLst/>
            <a:cxnLst/>
            <a:rect l="l" t="t" r="r" b="b"/>
            <a:pathLst>
              <a:path w="1974525" h="1974525">
                <a:moveTo>
                  <a:pt x="0" y="0"/>
                </a:moveTo>
                <a:lnTo>
                  <a:pt x="1974525" y="0"/>
                </a:lnTo>
                <a:lnTo>
                  <a:pt x="1974525" y="1974525"/>
                </a:lnTo>
                <a:lnTo>
                  <a:pt x="0" y="1974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9590" b="-1254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4" name="Freeform 14"/>
          <p:cNvSpPr/>
          <p:nvPr/>
        </p:nvSpPr>
        <p:spPr>
          <a:xfrm>
            <a:off x="9924655" y="4925371"/>
            <a:ext cx="1976144" cy="1976144"/>
          </a:xfrm>
          <a:custGeom>
            <a:avLst/>
            <a:gdLst/>
            <a:ahLst/>
            <a:cxnLst/>
            <a:rect l="l" t="t" r="r" b="b"/>
            <a:pathLst>
              <a:path w="1976144" h="1976144">
                <a:moveTo>
                  <a:pt x="0" y="0"/>
                </a:moveTo>
                <a:lnTo>
                  <a:pt x="1976144" y="0"/>
                </a:lnTo>
                <a:lnTo>
                  <a:pt x="1976144" y="1976144"/>
                </a:lnTo>
                <a:lnTo>
                  <a:pt x="0" y="19761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8439" b="-2916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5" name="Freeform 15"/>
          <p:cNvSpPr/>
          <p:nvPr/>
        </p:nvSpPr>
        <p:spPr>
          <a:xfrm>
            <a:off x="7734710" y="4912042"/>
            <a:ext cx="2016171" cy="2016171"/>
          </a:xfrm>
          <a:custGeom>
            <a:avLst/>
            <a:gdLst/>
            <a:ahLst/>
            <a:cxnLst/>
            <a:rect l="l" t="t" r="r" b="b"/>
            <a:pathLst>
              <a:path w="2016171" h="2016171">
                <a:moveTo>
                  <a:pt x="0" y="0"/>
                </a:moveTo>
                <a:lnTo>
                  <a:pt x="2016171" y="0"/>
                </a:lnTo>
                <a:lnTo>
                  <a:pt x="2016171" y="2016171"/>
                </a:lnTo>
                <a:lnTo>
                  <a:pt x="0" y="20161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53" b="-2234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6" name="Freeform 16"/>
          <p:cNvSpPr/>
          <p:nvPr/>
        </p:nvSpPr>
        <p:spPr>
          <a:xfrm>
            <a:off x="14025754" y="4982442"/>
            <a:ext cx="1875371" cy="1875371"/>
          </a:xfrm>
          <a:custGeom>
            <a:avLst/>
            <a:gdLst/>
            <a:ahLst/>
            <a:cxnLst/>
            <a:rect l="l" t="t" r="r" b="b"/>
            <a:pathLst>
              <a:path w="1875371" h="1875371">
                <a:moveTo>
                  <a:pt x="0" y="0"/>
                </a:moveTo>
                <a:lnTo>
                  <a:pt x="1875370" y="0"/>
                </a:lnTo>
                <a:lnTo>
                  <a:pt x="1875370" y="1875371"/>
                </a:lnTo>
                <a:lnTo>
                  <a:pt x="0" y="1875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162" r="-1116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7" name="Freeform 17"/>
          <p:cNvSpPr/>
          <p:nvPr/>
        </p:nvSpPr>
        <p:spPr>
          <a:xfrm>
            <a:off x="11986524" y="4966484"/>
            <a:ext cx="1953505" cy="1953505"/>
          </a:xfrm>
          <a:custGeom>
            <a:avLst/>
            <a:gdLst/>
            <a:ahLst/>
            <a:cxnLst/>
            <a:rect l="l" t="t" r="r" b="b"/>
            <a:pathLst>
              <a:path w="1953505" h="1953505">
                <a:moveTo>
                  <a:pt x="0" y="0"/>
                </a:moveTo>
                <a:lnTo>
                  <a:pt x="1953505" y="0"/>
                </a:lnTo>
                <a:lnTo>
                  <a:pt x="1953505" y="1953505"/>
                </a:lnTo>
                <a:lnTo>
                  <a:pt x="0" y="19535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1728" b="-1172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8" name="Freeform 18"/>
          <p:cNvSpPr/>
          <p:nvPr/>
        </p:nvSpPr>
        <p:spPr>
          <a:xfrm>
            <a:off x="16072574" y="4982442"/>
            <a:ext cx="1875371" cy="1875371"/>
          </a:xfrm>
          <a:custGeom>
            <a:avLst/>
            <a:gdLst/>
            <a:ahLst/>
            <a:cxnLst/>
            <a:rect l="l" t="t" r="r" b="b"/>
            <a:pathLst>
              <a:path w="1875371" h="1875371">
                <a:moveTo>
                  <a:pt x="0" y="0"/>
                </a:moveTo>
                <a:lnTo>
                  <a:pt x="1875371" y="0"/>
                </a:lnTo>
                <a:lnTo>
                  <a:pt x="1875371" y="1875371"/>
                </a:lnTo>
                <a:lnTo>
                  <a:pt x="0" y="18753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7803" b="-780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HK"/>
          </a:p>
        </p:txBody>
      </p:sp>
      <p:sp>
        <p:nvSpPr>
          <p:cNvPr id="19" name="Freeform 19"/>
          <p:cNvSpPr/>
          <p:nvPr/>
        </p:nvSpPr>
        <p:spPr>
          <a:xfrm>
            <a:off x="4619519" y="7807005"/>
            <a:ext cx="4539963" cy="2037309"/>
          </a:xfrm>
          <a:custGeom>
            <a:avLst/>
            <a:gdLst/>
            <a:ahLst/>
            <a:cxnLst/>
            <a:rect l="l" t="t" r="r" b="b"/>
            <a:pathLst>
              <a:path w="4539963" h="2037309">
                <a:moveTo>
                  <a:pt x="0" y="0"/>
                </a:moveTo>
                <a:lnTo>
                  <a:pt x="4539964" y="0"/>
                </a:lnTo>
                <a:lnTo>
                  <a:pt x="4539964" y="2037309"/>
                </a:lnTo>
                <a:lnTo>
                  <a:pt x="0" y="20373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20" name="Freeform 20">
            <a:hlinkClick r:id="rId18" tooltip="https://www.youtube.com/watch?v=HsNTXX1xLDA"/>
          </p:cNvPr>
          <p:cNvSpPr/>
          <p:nvPr/>
        </p:nvSpPr>
        <p:spPr>
          <a:xfrm>
            <a:off x="15092543" y="1792877"/>
            <a:ext cx="2247448" cy="2247448"/>
          </a:xfrm>
          <a:custGeom>
            <a:avLst/>
            <a:gdLst/>
            <a:ahLst/>
            <a:cxnLst/>
            <a:rect l="l" t="t" r="r" b="b"/>
            <a:pathLst>
              <a:path w="2247448" h="2247448">
                <a:moveTo>
                  <a:pt x="0" y="0"/>
                </a:moveTo>
                <a:lnTo>
                  <a:pt x="2247448" y="0"/>
                </a:lnTo>
                <a:lnTo>
                  <a:pt x="2247448" y="2247448"/>
                </a:lnTo>
                <a:lnTo>
                  <a:pt x="0" y="224744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37878" r="-37878"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21" name="Freeform 21"/>
          <p:cNvSpPr/>
          <p:nvPr/>
        </p:nvSpPr>
        <p:spPr>
          <a:xfrm>
            <a:off x="9918604" y="7701887"/>
            <a:ext cx="2500565" cy="2325526"/>
          </a:xfrm>
          <a:custGeom>
            <a:avLst/>
            <a:gdLst/>
            <a:ahLst/>
            <a:cxnLst/>
            <a:rect l="l" t="t" r="r" b="b"/>
            <a:pathLst>
              <a:path w="2500565" h="2325526">
                <a:moveTo>
                  <a:pt x="0" y="0"/>
                </a:moveTo>
                <a:lnTo>
                  <a:pt x="2500565" y="0"/>
                </a:lnTo>
                <a:lnTo>
                  <a:pt x="2500565" y="2325526"/>
                </a:lnTo>
                <a:lnTo>
                  <a:pt x="0" y="232552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22" name="Freeform 22"/>
          <p:cNvSpPr/>
          <p:nvPr/>
        </p:nvSpPr>
        <p:spPr>
          <a:xfrm>
            <a:off x="13263460" y="7208473"/>
            <a:ext cx="2497343" cy="2818940"/>
          </a:xfrm>
          <a:custGeom>
            <a:avLst/>
            <a:gdLst/>
            <a:ahLst/>
            <a:cxnLst/>
            <a:rect l="l" t="t" r="r" b="b"/>
            <a:pathLst>
              <a:path w="2497343" h="2818940">
                <a:moveTo>
                  <a:pt x="0" y="0"/>
                </a:moveTo>
                <a:lnTo>
                  <a:pt x="2497343" y="0"/>
                </a:lnTo>
                <a:lnTo>
                  <a:pt x="2497343" y="2818940"/>
                </a:lnTo>
                <a:lnTo>
                  <a:pt x="0" y="281894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2245" y="1655277"/>
            <a:ext cx="5369147" cy="3554516"/>
            <a:chOff x="0" y="0"/>
            <a:chExt cx="4383738" cy="2902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3738" cy="2902150"/>
            </a:xfrm>
            <a:custGeom>
              <a:avLst/>
              <a:gdLst/>
              <a:ahLst/>
              <a:cxnLst/>
              <a:rect l="l" t="t" r="r" b="b"/>
              <a:pathLst>
                <a:path w="4383738" h="2902150">
                  <a:moveTo>
                    <a:pt x="4259278" y="2902150"/>
                  </a:moveTo>
                  <a:lnTo>
                    <a:pt x="124460" y="2902150"/>
                  </a:lnTo>
                  <a:cubicBezTo>
                    <a:pt x="55880" y="2902150"/>
                    <a:pt x="0" y="2846270"/>
                    <a:pt x="0" y="27776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59278" y="0"/>
                  </a:lnTo>
                  <a:cubicBezTo>
                    <a:pt x="4327858" y="0"/>
                    <a:pt x="4383738" y="55880"/>
                    <a:pt x="4383738" y="124460"/>
                  </a:cubicBezTo>
                  <a:lnTo>
                    <a:pt x="4383738" y="2777690"/>
                  </a:lnTo>
                  <a:cubicBezTo>
                    <a:pt x="4383738" y="2846270"/>
                    <a:pt x="4327858" y="2902150"/>
                    <a:pt x="4259278" y="2902150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50516" y="1472015"/>
            <a:ext cx="5086959" cy="3554516"/>
            <a:chOff x="0" y="0"/>
            <a:chExt cx="4153341" cy="2902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53341" cy="2902150"/>
            </a:xfrm>
            <a:custGeom>
              <a:avLst/>
              <a:gdLst/>
              <a:ahLst/>
              <a:cxnLst/>
              <a:rect l="l" t="t" r="r" b="b"/>
              <a:pathLst>
                <a:path w="4153341" h="2902150">
                  <a:moveTo>
                    <a:pt x="4028880" y="2902150"/>
                  </a:moveTo>
                  <a:lnTo>
                    <a:pt x="124460" y="2902150"/>
                  </a:lnTo>
                  <a:cubicBezTo>
                    <a:pt x="55880" y="2902150"/>
                    <a:pt x="0" y="2846270"/>
                    <a:pt x="0" y="27776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8881" y="0"/>
                  </a:lnTo>
                  <a:cubicBezTo>
                    <a:pt x="4097461" y="0"/>
                    <a:pt x="4153341" y="55880"/>
                    <a:pt x="4153341" y="124460"/>
                  </a:cubicBezTo>
                  <a:lnTo>
                    <a:pt x="4153341" y="2777690"/>
                  </a:lnTo>
                  <a:cubicBezTo>
                    <a:pt x="4153341" y="2846270"/>
                    <a:pt x="4097461" y="2902150"/>
                    <a:pt x="4028881" y="2902150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54469" y="1355046"/>
            <a:ext cx="5523067" cy="3788454"/>
            <a:chOff x="0" y="0"/>
            <a:chExt cx="4509409" cy="309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09409" cy="3093152"/>
            </a:xfrm>
            <a:custGeom>
              <a:avLst/>
              <a:gdLst/>
              <a:ahLst/>
              <a:cxnLst/>
              <a:rect l="l" t="t" r="r" b="b"/>
              <a:pathLst>
                <a:path w="4509409" h="3093152">
                  <a:moveTo>
                    <a:pt x="4384949" y="3093152"/>
                  </a:moveTo>
                  <a:lnTo>
                    <a:pt x="124460" y="3093152"/>
                  </a:lnTo>
                  <a:cubicBezTo>
                    <a:pt x="55880" y="3093152"/>
                    <a:pt x="0" y="3037272"/>
                    <a:pt x="0" y="296869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4949" y="0"/>
                  </a:lnTo>
                  <a:cubicBezTo>
                    <a:pt x="4453529" y="0"/>
                    <a:pt x="4509409" y="55880"/>
                    <a:pt x="4509409" y="124460"/>
                  </a:cubicBezTo>
                  <a:lnTo>
                    <a:pt x="4509409" y="2968692"/>
                  </a:lnTo>
                  <a:cubicBezTo>
                    <a:pt x="4509409" y="3037272"/>
                    <a:pt x="4453529" y="3093152"/>
                    <a:pt x="4384949" y="3093152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8" name="Freeform 8"/>
          <p:cNvSpPr/>
          <p:nvPr/>
        </p:nvSpPr>
        <p:spPr>
          <a:xfrm>
            <a:off x="5803724" y="3270502"/>
            <a:ext cx="1096553" cy="500302"/>
          </a:xfrm>
          <a:custGeom>
            <a:avLst/>
            <a:gdLst/>
            <a:ahLst/>
            <a:cxnLst/>
            <a:rect l="l" t="t" r="r" b="b"/>
            <a:pathLst>
              <a:path w="1096553" h="500302">
                <a:moveTo>
                  <a:pt x="0" y="0"/>
                </a:moveTo>
                <a:lnTo>
                  <a:pt x="1096552" y="0"/>
                </a:lnTo>
                <a:lnTo>
                  <a:pt x="1096552" y="500303"/>
                </a:lnTo>
                <a:lnTo>
                  <a:pt x="0" y="500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9" name="TextBox 9"/>
          <p:cNvSpPr txBox="1"/>
          <p:nvPr/>
        </p:nvSpPr>
        <p:spPr>
          <a:xfrm>
            <a:off x="12322697" y="1626702"/>
            <a:ext cx="5325966" cy="342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i="1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During my time there, I engaged in various activities that enriched my understanding of resource management, particularly in the context of water management practices in both Chiang Rai and Rom Thai village in Chiang Mai.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0069" y="1908889"/>
            <a:ext cx="5417756" cy="342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i="1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"Witnessing firsthand how effectively Europe has protected and restored its coastal environments has really motivated me to advocate for similar conservation efforts back home."</a:t>
            </a:r>
          </a:p>
          <a:p>
            <a:pPr algn="ctr">
              <a:lnSpc>
                <a:spcPts val="3380"/>
              </a:lnSpc>
            </a:pPr>
            <a:endParaRPr lang="en-US" sz="2600" i="1" spc="135">
              <a:solidFill>
                <a:srgbClr val="3D3D3D"/>
              </a:solidFill>
              <a:latin typeface="Kollektif Italics"/>
              <a:ea typeface="Kollektif Italics"/>
              <a:cs typeface="Kollektif Italics"/>
              <a:sym typeface="Kollektif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233644" y="2186875"/>
            <a:ext cx="3715205" cy="213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i="1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"I realized that gender inequality is not just a South Korean issue; it is a global concern."</a:t>
            </a:r>
          </a:p>
          <a:p>
            <a:pPr algn="ctr">
              <a:lnSpc>
                <a:spcPts val="3380"/>
              </a:lnSpc>
            </a:pPr>
            <a:endParaRPr lang="en-US" sz="2600" i="1" spc="135">
              <a:solidFill>
                <a:srgbClr val="3D3D3D"/>
              </a:solidFill>
              <a:latin typeface="Kollektif Italics"/>
              <a:ea typeface="Kollektif Italics"/>
              <a:cs typeface="Kollektif Italics"/>
              <a:sym typeface="Kollektif Itali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315898" y="3249273"/>
            <a:ext cx="1096553" cy="500302"/>
          </a:xfrm>
          <a:custGeom>
            <a:avLst/>
            <a:gdLst/>
            <a:ahLst/>
            <a:cxnLst/>
            <a:rect l="l" t="t" r="r" b="b"/>
            <a:pathLst>
              <a:path w="1096553" h="500302">
                <a:moveTo>
                  <a:pt x="0" y="0"/>
                </a:moveTo>
                <a:lnTo>
                  <a:pt x="1096553" y="0"/>
                </a:lnTo>
                <a:lnTo>
                  <a:pt x="1096553" y="500302"/>
                </a:lnTo>
                <a:lnTo>
                  <a:pt x="0" y="5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grpSp>
        <p:nvGrpSpPr>
          <p:cNvPr id="13" name="Group 13"/>
          <p:cNvGrpSpPr/>
          <p:nvPr/>
        </p:nvGrpSpPr>
        <p:grpSpPr>
          <a:xfrm>
            <a:off x="956952" y="400521"/>
            <a:ext cx="727316" cy="72731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2331" y="340827"/>
            <a:ext cx="16423329" cy="1219200"/>
            <a:chOff x="0" y="0"/>
            <a:chExt cx="21897773" cy="1625600"/>
          </a:xfrm>
        </p:grpSpPr>
        <p:sp>
          <p:nvSpPr>
            <p:cNvPr id="16" name="TextBox 16"/>
            <p:cNvSpPr txBox="1"/>
            <p:nvPr/>
          </p:nvSpPr>
          <p:spPr>
            <a:xfrm>
              <a:off x="256973" y="-19050"/>
              <a:ext cx="21640800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  <a:spcBef>
                  <a:spcPct val="0"/>
                </a:spcBef>
              </a:pPr>
              <a:r>
                <a:rPr lang="en-US" sz="8000" spc="416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A Simple Method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12654" y="191721"/>
              <a:ext cx="5470503" cy="1127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 spc="135">
                  <a:solidFill>
                    <a:srgbClr val="3D3D3D"/>
                  </a:solidFill>
                  <a:latin typeface="Kollektif"/>
                  <a:ea typeface="Kollektif"/>
                  <a:cs typeface="Kollektif"/>
                  <a:sym typeface="Kollektif"/>
                </a:rPr>
                <a:t>On Environmental Responsibility: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745190" y="191721"/>
              <a:ext cx="5469958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 spc="135">
                  <a:solidFill>
                    <a:srgbClr val="3D3D3D"/>
                  </a:solidFill>
                  <a:latin typeface="Kollektif"/>
                  <a:ea typeface="Kollektif"/>
                  <a:cs typeface="Kollektif"/>
                  <a:sym typeface="Kollektif"/>
                </a:rPr>
                <a:t>On Gender Inequality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171387" y="191721"/>
              <a:ext cx="5469958" cy="1127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 spc="135">
                  <a:solidFill>
                    <a:srgbClr val="3D3D3D"/>
                  </a:solidFill>
                  <a:latin typeface="Kollektif"/>
                  <a:ea typeface="Kollektif"/>
                  <a:cs typeface="Kollektif"/>
                  <a:sym typeface="Kollektif"/>
                </a:rPr>
                <a:t>Engagement with Local Communities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66193"/>
              <a:ext cx="969754" cy="888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897"/>
                </a:lnSpc>
                <a:spcBef>
                  <a:spcPct val="0"/>
                </a:spcBef>
              </a:pPr>
              <a:r>
                <a:rPr lang="en-US" sz="3756" u="none" spc="195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1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7436782" y="85055"/>
              <a:ext cx="969754" cy="969754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en-HK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432536" y="86946"/>
              <a:ext cx="969754" cy="888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897"/>
                </a:lnSpc>
                <a:spcBef>
                  <a:spcPct val="0"/>
                </a:spcBef>
              </a:pPr>
              <a:r>
                <a:rPr lang="en-US" sz="3756" u="none" spc="195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44875" y="480954"/>
            <a:ext cx="727316" cy="72731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990811" y="428037"/>
            <a:ext cx="727316" cy="69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97"/>
              </a:lnSpc>
              <a:spcBef>
                <a:spcPct val="0"/>
              </a:spcBef>
            </a:pPr>
            <a:r>
              <a:rPr lang="en-US" sz="3756" u="none" spc="19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335" y="5774161"/>
            <a:ext cx="162306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416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A Simple Method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44071" y="5400119"/>
            <a:ext cx="4102877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spc="135">
                <a:solidFill>
                  <a:srgbClr val="3D3D3D"/>
                </a:solidFill>
                <a:latin typeface="Kollektif"/>
                <a:ea typeface="Kollektif"/>
                <a:cs typeface="Kollektif"/>
                <a:sym typeface="Kollektif"/>
              </a:rPr>
              <a:t>Witnessing Marine Conservation Efforts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05728" y="5550006"/>
            <a:ext cx="4102468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spc="135">
                <a:solidFill>
                  <a:srgbClr val="3D3D3D"/>
                </a:solidFill>
                <a:latin typeface="Kollektif"/>
                <a:ea typeface="Kollektif"/>
                <a:cs typeface="Kollektif"/>
                <a:sym typeface="Kollektif"/>
              </a:rPr>
              <a:t>Exploring Fast Fashion's Impact in Japan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68677" y="5428694"/>
            <a:ext cx="727316" cy="727316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68677" y="5376636"/>
            <a:ext cx="727316" cy="69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97"/>
              </a:lnSpc>
              <a:spcBef>
                <a:spcPct val="0"/>
              </a:spcBef>
            </a:pPr>
            <a:r>
              <a:rPr lang="en-US" sz="3756" spc="19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21237" y="6309162"/>
            <a:ext cx="727316" cy="69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97"/>
              </a:lnSpc>
              <a:spcBef>
                <a:spcPct val="0"/>
              </a:spcBef>
            </a:pPr>
            <a:r>
              <a:rPr lang="en-US" sz="3756" u="none" spc="19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2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6360804" y="5557584"/>
            <a:ext cx="727316" cy="727316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384982" y="5456210"/>
            <a:ext cx="727316" cy="69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97"/>
              </a:lnSpc>
              <a:spcBef>
                <a:spcPct val="0"/>
              </a:spcBef>
            </a:pPr>
            <a:r>
              <a:rPr lang="en-US" sz="3756" spc="19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5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68677" y="6348174"/>
            <a:ext cx="5369147" cy="3554516"/>
            <a:chOff x="0" y="0"/>
            <a:chExt cx="4383738" cy="290215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383738" cy="2902150"/>
            </a:xfrm>
            <a:custGeom>
              <a:avLst/>
              <a:gdLst/>
              <a:ahLst/>
              <a:cxnLst/>
              <a:rect l="l" t="t" r="r" b="b"/>
              <a:pathLst>
                <a:path w="4383738" h="2902150">
                  <a:moveTo>
                    <a:pt x="4259278" y="2902150"/>
                  </a:moveTo>
                  <a:lnTo>
                    <a:pt x="124460" y="2902150"/>
                  </a:lnTo>
                  <a:cubicBezTo>
                    <a:pt x="55880" y="2902150"/>
                    <a:pt x="0" y="2846270"/>
                    <a:pt x="0" y="27776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59278" y="0"/>
                  </a:lnTo>
                  <a:cubicBezTo>
                    <a:pt x="4327858" y="0"/>
                    <a:pt x="4383738" y="55880"/>
                    <a:pt x="4383738" y="124460"/>
                  </a:cubicBezTo>
                  <a:lnTo>
                    <a:pt x="4383738" y="2777690"/>
                  </a:lnTo>
                  <a:cubicBezTo>
                    <a:pt x="4383738" y="2846270"/>
                    <a:pt x="4327858" y="2902150"/>
                    <a:pt x="4259278" y="2902150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20069" y="6613179"/>
            <a:ext cx="5417756" cy="299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i="1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“I was encouraged to see the innovative ways people are working to conserve and restore marine life... From community-led mangrove rehabilitation projects to sustainable aquaculture initiatives.”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6492858" y="6402811"/>
            <a:ext cx="5086959" cy="3554516"/>
            <a:chOff x="0" y="0"/>
            <a:chExt cx="4153341" cy="290215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153341" cy="2902150"/>
            </a:xfrm>
            <a:custGeom>
              <a:avLst/>
              <a:gdLst/>
              <a:ahLst/>
              <a:cxnLst/>
              <a:rect l="l" t="t" r="r" b="b"/>
              <a:pathLst>
                <a:path w="4153341" h="2902150">
                  <a:moveTo>
                    <a:pt x="4028880" y="2902150"/>
                  </a:moveTo>
                  <a:lnTo>
                    <a:pt x="124460" y="2902150"/>
                  </a:lnTo>
                  <a:cubicBezTo>
                    <a:pt x="55880" y="2902150"/>
                    <a:pt x="0" y="2846270"/>
                    <a:pt x="0" y="27776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8881" y="0"/>
                  </a:lnTo>
                  <a:cubicBezTo>
                    <a:pt x="4097461" y="0"/>
                    <a:pt x="4153341" y="55880"/>
                    <a:pt x="4153341" y="124460"/>
                  </a:cubicBezTo>
                  <a:lnTo>
                    <a:pt x="4153341" y="2777690"/>
                  </a:lnTo>
                  <a:cubicBezTo>
                    <a:pt x="4153341" y="2846270"/>
                    <a:pt x="4097461" y="2902150"/>
                    <a:pt x="4028881" y="2902150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6777215" y="6906760"/>
            <a:ext cx="4623751" cy="299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600" i="1" u="none" strike="noStrike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“As I learned more about the environmental issues tied to fast fashion—such as textile waste and carbon emissions—I felt a growing sense of responsibility."</a:t>
            </a:r>
          </a:p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endParaRPr lang="en-US" sz="2600" i="1" u="none" strike="noStrike" spc="135">
              <a:solidFill>
                <a:srgbClr val="3D3D3D"/>
              </a:solidFill>
              <a:latin typeface="Kollektif Italics"/>
              <a:ea typeface="Kollektif Italics"/>
              <a:cs typeface="Kollektif Italics"/>
              <a:sym typeface="Kollektif Italic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121402" y="5562600"/>
            <a:ext cx="4102468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spc="135">
                <a:solidFill>
                  <a:srgbClr val="3D3D3D"/>
                </a:solidFill>
                <a:latin typeface="Kollektif"/>
                <a:ea typeface="Kollektif"/>
                <a:cs typeface="Kollektif"/>
                <a:sym typeface="Kollektif"/>
              </a:rPr>
              <a:t>Community Clean-Up in Singapore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2408533" y="6415405"/>
            <a:ext cx="5086959" cy="3554516"/>
            <a:chOff x="0" y="0"/>
            <a:chExt cx="4153341" cy="290215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153341" cy="2902150"/>
            </a:xfrm>
            <a:custGeom>
              <a:avLst/>
              <a:gdLst/>
              <a:ahLst/>
              <a:cxnLst/>
              <a:rect l="l" t="t" r="r" b="b"/>
              <a:pathLst>
                <a:path w="4153341" h="2902150">
                  <a:moveTo>
                    <a:pt x="4028880" y="2902150"/>
                  </a:moveTo>
                  <a:lnTo>
                    <a:pt x="124460" y="2902150"/>
                  </a:lnTo>
                  <a:cubicBezTo>
                    <a:pt x="55880" y="2902150"/>
                    <a:pt x="0" y="2846270"/>
                    <a:pt x="0" y="27776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8881" y="0"/>
                  </a:lnTo>
                  <a:cubicBezTo>
                    <a:pt x="4097461" y="0"/>
                    <a:pt x="4153341" y="55880"/>
                    <a:pt x="4153341" y="124460"/>
                  </a:cubicBezTo>
                  <a:lnTo>
                    <a:pt x="4153341" y="2777690"/>
                  </a:lnTo>
                  <a:cubicBezTo>
                    <a:pt x="4153341" y="2846270"/>
                    <a:pt x="4097461" y="2902150"/>
                    <a:pt x="4028881" y="2902150"/>
                  </a:cubicBezTo>
                  <a:close/>
                </a:path>
              </a:pathLst>
            </a:custGeom>
            <a:solidFill>
              <a:srgbClr val="FDD8D8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2598290" y="6834505"/>
            <a:ext cx="4623751" cy="256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i="1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"One</a:t>
            </a:r>
            <a:r>
              <a:rPr lang="en-US" sz="2600" i="1" u="none" strike="noStrike" spc="135">
                <a:solidFill>
                  <a:srgbClr val="3D3D3D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 pivotal moment was participating in a community clean-up event, where locals came together to maintain public spaces."</a:t>
            </a:r>
          </a:p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endParaRPr lang="en-US" sz="2600" i="1" u="none" strike="noStrike" spc="135">
              <a:solidFill>
                <a:srgbClr val="3D3D3D"/>
              </a:solidFill>
              <a:latin typeface="Kollektif Italics"/>
              <a:ea typeface="Kollektif Italics"/>
              <a:cs typeface="Kollektif Italics"/>
              <a:sym typeface="Kollektif Italic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2322697" y="5585100"/>
            <a:ext cx="727316" cy="69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97"/>
              </a:lnSpc>
              <a:spcBef>
                <a:spcPct val="0"/>
              </a:spcBef>
            </a:pPr>
            <a:r>
              <a:rPr lang="en-US" sz="3756" spc="19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5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2322697" y="5578581"/>
            <a:ext cx="727316" cy="753543"/>
            <a:chOff x="0" y="0"/>
            <a:chExt cx="6350000" cy="657898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578984"/>
            </a:xfrm>
            <a:custGeom>
              <a:avLst/>
              <a:gdLst/>
              <a:ahLst/>
              <a:cxnLst/>
              <a:rect l="l" t="t" r="r" b="b"/>
              <a:pathLst>
                <a:path w="6350000" h="6578984">
                  <a:moveTo>
                    <a:pt x="3175000" y="0"/>
                  </a:moveTo>
                  <a:cubicBezTo>
                    <a:pt x="1421496" y="0"/>
                    <a:pt x="0" y="1472756"/>
                    <a:pt x="0" y="3289492"/>
                  </a:cubicBezTo>
                  <a:cubicBezTo>
                    <a:pt x="0" y="5106229"/>
                    <a:pt x="1421496" y="6578984"/>
                    <a:pt x="3175000" y="6578984"/>
                  </a:cubicBezTo>
                  <a:cubicBezTo>
                    <a:pt x="4928504" y="6578984"/>
                    <a:pt x="6350000" y="5106229"/>
                    <a:pt x="6350000" y="3289492"/>
                  </a:cubicBezTo>
                  <a:cubicBezTo>
                    <a:pt x="6350000" y="147275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2532518" y="5549252"/>
            <a:ext cx="2396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6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FFFFFF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918</Words>
  <Application>Microsoft Office PowerPoint</Application>
  <PresentationFormat>Custom</PresentationFormat>
  <Paragraphs>140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Kollektif</vt:lpstr>
      <vt:lpstr>Canva Sans</vt:lpstr>
      <vt:lpstr>Arial</vt:lpstr>
      <vt:lpstr>Glacial Indifference</vt:lpstr>
      <vt:lpstr>Noto Sans T Chinese</vt:lpstr>
      <vt:lpstr>Telegraf Bold</vt:lpstr>
      <vt:lpstr>Chewy</vt:lpstr>
      <vt:lpstr>Kollektif Italics</vt:lpstr>
      <vt:lpstr>Calibri</vt:lpstr>
      <vt:lpstr>Open Sans</vt:lpstr>
      <vt:lpstr>Montserrat Bold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Report 2025 Sept</dc:title>
  <cp:lastModifiedBy>CHAN Hang Joshua</cp:lastModifiedBy>
  <cp:revision>2</cp:revision>
  <dcterms:created xsi:type="dcterms:W3CDTF">2006-08-16T00:00:00Z</dcterms:created>
  <dcterms:modified xsi:type="dcterms:W3CDTF">2025-09-08T06:33:20Z</dcterms:modified>
  <dc:identifier>DAGyOKQg5rc</dc:identifier>
</cp:coreProperties>
</file>